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  <p:sldMasterId id="2147483714" r:id="rId5"/>
  </p:sldMasterIdLst>
  <p:notesMasterIdLst>
    <p:notesMasterId r:id="rId89"/>
  </p:notesMasterIdLst>
  <p:sldIdLst>
    <p:sldId id="256" r:id="rId6"/>
    <p:sldId id="262" r:id="rId7"/>
    <p:sldId id="468" r:id="rId8"/>
    <p:sldId id="354" r:id="rId9"/>
    <p:sldId id="359" r:id="rId10"/>
    <p:sldId id="402" r:id="rId11"/>
    <p:sldId id="399" r:id="rId12"/>
    <p:sldId id="319" r:id="rId13"/>
    <p:sldId id="322" r:id="rId14"/>
    <p:sldId id="420" r:id="rId15"/>
    <p:sldId id="419" r:id="rId16"/>
    <p:sldId id="427" r:id="rId17"/>
    <p:sldId id="403" r:id="rId18"/>
    <p:sldId id="389" r:id="rId19"/>
    <p:sldId id="401" r:id="rId20"/>
    <p:sldId id="404" r:id="rId21"/>
    <p:sldId id="418" r:id="rId22"/>
    <p:sldId id="406" r:id="rId23"/>
    <p:sldId id="462" r:id="rId24"/>
    <p:sldId id="421" r:id="rId25"/>
    <p:sldId id="423" r:id="rId26"/>
    <p:sldId id="424" r:id="rId27"/>
    <p:sldId id="422" r:id="rId28"/>
    <p:sldId id="426" r:id="rId29"/>
    <p:sldId id="455" r:id="rId30"/>
    <p:sldId id="461" r:id="rId31"/>
    <p:sldId id="433" r:id="rId32"/>
    <p:sldId id="410" r:id="rId33"/>
    <p:sldId id="473" r:id="rId34"/>
    <p:sldId id="409" r:id="rId35"/>
    <p:sldId id="428" r:id="rId36"/>
    <p:sldId id="431" r:id="rId37"/>
    <p:sldId id="429" r:id="rId38"/>
    <p:sldId id="474" r:id="rId39"/>
    <p:sldId id="432" r:id="rId40"/>
    <p:sldId id="430" r:id="rId41"/>
    <p:sldId id="466" r:id="rId42"/>
    <p:sldId id="471" r:id="rId43"/>
    <p:sldId id="472" r:id="rId44"/>
    <p:sldId id="484" r:id="rId45"/>
    <p:sldId id="460" r:id="rId46"/>
    <p:sldId id="436" r:id="rId47"/>
    <p:sldId id="437" r:id="rId48"/>
    <p:sldId id="435" r:id="rId49"/>
    <p:sldId id="439" r:id="rId50"/>
    <p:sldId id="441" r:id="rId51"/>
    <p:sldId id="442" r:id="rId52"/>
    <p:sldId id="440" r:id="rId53"/>
    <p:sldId id="416" r:id="rId54"/>
    <p:sldId id="417" r:id="rId55"/>
    <p:sldId id="487" r:id="rId56"/>
    <p:sldId id="467" r:id="rId57"/>
    <p:sldId id="447" r:id="rId58"/>
    <p:sldId id="475" r:id="rId59"/>
    <p:sldId id="449" r:id="rId60"/>
    <p:sldId id="451" r:id="rId61"/>
    <p:sldId id="453" r:id="rId62"/>
    <p:sldId id="454" r:id="rId63"/>
    <p:sldId id="476" r:id="rId64"/>
    <p:sldId id="477" r:id="rId65"/>
    <p:sldId id="445" r:id="rId66"/>
    <p:sldId id="458" r:id="rId67"/>
    <p:sldId id="457" r:id="rId68"/>
    <p:sldId id="446" r:id="rId69"/>
    <p:sldId id="469" r:id="rId70"/>
    <p:sldId id="470" r:id="rId71"/>
    <p:sldId id="489" r:id="rId72"/>
    <p:sldId id="438" r:id="rId73"/>
    <p:sldId id="486" r:id="rId74"/>
    <p:sldId id="414" r:id="rId75"/>
    <p:sldId id="415" r:id="rId76"/>
    <p:sldId id="479" r:id="rId77"/>
    <p:sldId id="483" r:id="rId78"/>
    <p:sldId id="481" r:id="rId79"/>
    <p:sldId id="480" r:id="rId80"/>
    <p:sldId id="478" r:id="rId81"/>
    <p:sldId id="482" r:id="rId82"/>
    <p:sldId id="443" r:id="rId83"/>
    <p:sldId id="444" r:id="rId84"/>
    <p:sldId id="463" r:id="rId85"/>
    <p:sldId id="300" r:id="rId86"/>
    <p:sldId id="488" r:id="rId87"/>
    <p:sldId id="271" r:id="rId8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26A57E-A263-4E8A-B943-0DB292A41F30}" v="3" dt="2025-08-13T14:18:29.1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0" autoAdjust="0"/>
    <p:restoredTop sz="94660"/>
  </p:normalViewPr>
  <p:slideViewPr>
    <p:cSldViewPr snapToGrid="0">
      <p:cViewPr varScale="1">
        <p:scale>
          <a:sx n="92" d="100"/>
          <a:sy n="92" d="100"/>
        </p:scale>
        <p:origin x="365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2.xml"/><Relationship Id="rId90" Type="http://schemas.openxmlformats.org/officeDocument/2006/relationships/presProps" Target="presProps.xml"/><Relationship Id="rId95" Type="http://schemas.microsoft.com/office/2015/10/relationships/revisionInfo" Target="revisionInfo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theme" Target="theme/theme1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Ďurovský, Lukáš" userId="e319a0e6-2238-4b8e-b1e7-df8d9f49814d" providerId="ADAL" clId="{0326A57E-A263-4E8A-B943-0DB292A41F30}"/>
    <pc:docChg chg="undo custSel addSld delSld modSld sldOrd">
      <pc:chgData name="Ďurovský, Lukáš" userId="e319a0e6-2238-4b8e-b1e7-df8d9f49814d" providerId="ADAL" clId="{0326A57E-A263-4E8A-B943-0DB292A41F30}" dt="2025-08-13T20:31:24.116" v="134" actId="20577"/>
      <pc:docMkLst>
        <pc:docMk/>
      </pc:docMkLst>
      <pc:sldChg chg="modSp mod">
        <pc:chgData name="Ďurovský, Lukáš" userId="e319a0e6-2238-4b8e-b1e7-df8d9f49814d" providerId="ADAL" clId="{0326A57E-A263-4E8A-B943-0DB292A41F30}" dt="2025-08-12T15:49:29.154" v="8" actId="20577"/>
        <pc:sldMkLst>
          <pc:docMk/>
          <pc:sldMk cId="3436398957" sldId="256"/>
        </pc:sldMkLst>
        <pc:spChg chg="mod">
          <ac:chgData name="Ďurovský, Lukáš" userId="e319a0e6-2238-4b8e-b1e7-df8d9f49814d" providerId="ADAL" clId="{0326A57E-A263-4E8A-B943-0DB292A41F30}" dt="2025-08-12T15:49:29.154" v="8" actId="20577"/>
          <ac:spMkLst>
            <pc:docMk/>
            <pc:sldMk cId="3436398957" sldId="256"/>
            <ac:spMk id="3" creationId="{6DA00327-21CA-F9B3-0E4C-DAC55819BF8B}"/>
          </ac:spMkLst>
        </pc:spChg>
      </pc:sldChg>
      <pc:sldChg chg="modSp mod">
        <pc:chgData name="Ďurovský, Lukáš" userId="e319a0e6-2238-4b8e-b1e7-df8d9f49814d" providerId="ADAL" clId="{0326A57E-A263-4E8A-B943-0DB292A41F30}" dt="2025-08-12T15:49:45.582" v="59" actId="20577"/>
        <pc:sldMkLst>
          <pc:docMk/>
          <pc:sldMk cId="3392030982" sldId="262"/>
        </pc:sldMkLst>
        <pc:spChg chg="mod">
          <ac:chgData name="Ďurovský, Lukáš" userId="e319a0e6-2238-4b8e-b1e7-df8d9f49814d" providerId="ADAL" clId="{0326A57E-A263-4E8A-B943-0DB292A41F30}" dt="2025-08-12T15:49:45.582" v="59" actId="20577"/>
          <ac:spMkLst>
            <pc:docMk/>
            <pc:sldMk cId="3392030982" sldId="262"/>
            <ac:spMk id="5" creationId="{30E366FC-2D77-8305-B54F-2853711AF49D}"/>
          </ac:spMkLst>
        </pc:spChg>
      </pc:sldChg>
      <pc:sldChg chg="modSp mod">
        <pc:chgData name="Ďurovský, Lukáš" userId="e319a0e6-2238-4b8e-b1e7-df8d9f49814d" providerId="ADAL" clId="{0326A57E-A263-4E8A-B943-0DB292A41F30}" dt="2025-08-13T20:31:24.116" v="134" actId="20577"/>
        <pc:sldMkLst>
          <pc:docMk/>
          <pc:sldMk cId="2146879587" sldId="417"/>
        </pc:sldMkLst>
        <pc:spChg chg="mod">
          <ac:chgData name="Ďurovský, Lukáš" userId="e319a0e6-2238-4b8e-b1e7-df8d9f49814d" providerId="ADAL" clId="{0326A57E-A263-4E8A-B943-0DB292A41F30}" dt="2025-08-13T20:31:24.116" v="134" actId="20577"/>
          <ac:spMkLst>
            <pc:docMk/>
            <pc:sldMk cId="2146879587" sldId="417"/>
            <ac:spMk id="7" creationId="{E154F708-14DA-A7A3-C88B-B00ABBE83434}"/>
          </ac:spMkLst>
        </pc:spChg>
      </pc:sldChg>
      <pc:sldChg chg="addSp delSp modSp mod ord">
        <pc:chgData name="Ďurovský, Lukáš" userId="e319a0e6-2238-4b8e-b1e7-df8d9f49814d" providerId="ADAL" clId="{0326A57E-A263-4E8A-B943-0DB292A41F30}" dt="2025-08-13T00:52:43.624" v="70" actId="962"/>
        <pc:sldMkLst>
          <pc:docMk/>
          <pc:sldMk cId="2679484461" sldId="468"/>
        </pc:sldMkLst>
        <pc:picChg chg="add mod">
          <ac:chgData name="Ďurovský, Lukáš" userId="e319a0e6-2238-4b8e-b1e7-df8d9f49814d" providerId="ADAL" clId="{0326A57E-A263-4E8A-B943-0DB292A41F30}" dt="2025-08-13T00:52:43.624" v="70" actId="962"/>
          <ac:picMkLst>
            <pc:docMk/>
            <pc:sldMk cId="2679484461" sldId="468"/>
            <ac:picMk id="3" creationId="{15EFA409-EE67-79AB-0CFF-107B698E8CD1}"/>
          </ac:picMkLst>
        </pc:picChg>
        <pc:picChg chg="del">
          <ac:chgData name="Ďurovský, Lukáš" userId="e319a0e6-2238-4b8e-b1e7-df8d9f49814d" providerId="ADAL" clId="{0326A57E-A263-4E8A-B943-0DB292A41F30}" dt="2025-08-13T00:52:28.571" v="67" actId="478"/>
          <ac:picMkLst>
            <pc:docMk/>
            <pc:sldMk cId="2679484461" sldId="468"/>
            <ac:picMk id="5" creationId="{38898E4C-22FA-8A6B-78FA-F38C293B624D}"/>
          </ac:picMkLst>
        </pc:picChg>
      </pc:sldChg>
      <pc:sldChg chg="add">
        <pc:chgData name="Ďurovský, Lukáš" userId="e319a0e6-2238-4b8e-b1e7-df8d9f49814d" providerId="ADAL" clId="{0326A57E-A263-4E8A-B943-0DB292A41F30}" dt="2025-08-13T00:52:14.297" v="62" actId="2890"/>
        <pc:sldMkLst>
          <pc:docMk/>
          <pc:sldMk cId="2238742930" sldId="487"/>
        </pc:sldMkLst>
      </pc:sldChg>
      <pc:sldChg chg="add del">
        <pc:chgData name="Ďurovský, Lukáš" userId="e319a0e6-2238-4b8e-b1e7-df8d9f49814d" providerId="ADAL" clId="{0326A57E-A263-4E8A-B943-0DB292A41F30}" dt="2025-08-13T00:52:09.689" v="61" actId="2890"/>
        <pc:sldMkLst>
          <pc:docMk/>
          <pc:sldMk cId="3511252469" sldId="487"/>
        </pc:sldMkLst>
      </pc:sldChg>
      <pc:sldChg chg="addSp delSp modSp add mod ord">
        <pc:chgData name="Ďurovský, Lukáš" userId="e319a0e6-2238-4b8e-b1e7-df8d9f49814d" providerId="ADAL" clId="{0326A57E-A263-4E8A-B943-0DB292A41F30}" dt="2025-08-13T01:06:02.670" v="90" actId="1076"/>
        <pc:sldMkLst>
          <pc:docMk/>
          <pc:sldMk cId="3742436125" sldId="488"/>
        </pc:sldMkLst>
        <pc:picChg chg="del">
          <ac:chgData name="Ďurovský, Lukáš" userId="e319a0e6-2238-4b8e-b1e7-df8d9f49814d" providerId="ADAL" clId="{0326A57E-A263-4E8A-B943-0DB292A41F30}" dt="2025-08-13T01:05:30.425" v="80" actId="478"/>
          <ac:picMkLst>
            <pc:docMk/>
            <pc:sldMk cId="3742436125" sldId="488"/>
            <ac:picMk id="3" creationId="{4FC889FF-5492-4D84-EF6F-58836811F76B}"/>
          </ac:picMkLst>
        </pc:picChg>
        <pc:picChg chg="add mod">
          <ac:chgData name="Ďurovský, Lukáš" userId="e319a0e6-2238-4b8e-b1e7-df8d9f49814d" providerId="ADAL" clId="{0326A57E-A263-4E8A-B943-0DB292A41F30}" dt="2025-08-13T01:06:02.670" v="90" actId="1076"/>
          <ac:picMkLst>
            <pc:docMk/>
            <pc:sldMk cId="3742436125" sldId="488"/>
            <ac:picMk id="4" creationId="{BACACD4A-A17E-E5B5-E197-EC4B8BD54B25}"/>
          </ac:picMkLst>
        </pc:picChg>
      </pc:sldChg>
      <pc:sldChg chg="addSp delSp modSp add del mod">
        <pc:chgData name="Ďurovský, Lukáš" userId="e319a0e6-2238-4b8e-b1e7-df8d9f49814d" providerId="ADAL" clId="{0326A57E-A263-4E8A-B943-0DB292A41F30}" dt="2025-08-13T14:18:32.363" v="97" actId="27614"/>
        <pc:sldMkLst>
          <pc:docMk/>
          <pc:sldMk cId="56883693" sldId="489"/>
        </pc:sldMkLst>
        <pc:picChg chg="del">
          <ac:chgData name="Ďurovský, Lukáš" userId="e319a0e6-2238-4b8e-b1e7-df8d9f49814d" providerId="ADAL" clId="{0326A57E-A263-4E8A-B943-0DB292A41F30}" dt="2025-08-13T14:18:13.744" v="95" actId="478"/>
          <ac:picMkLst>
            <pc:docMk/>
            <pc:sldMk cId="56883693" sldId="489"/>
            <ac:picMk id="3" creationId="{DB02A25A-4D81-BDD1-3BAD-E1B71584C3CD}"/>
          </ac:picMkLst>
        </pc:picChg>
        <pc:picChg chg="add mod">
          <ac:chgData name="Ďurovský, Lukáš" userId="e319a0e6-2238-4b8e-b1e7-df8d9f49814d" providerId="ADAL" clId="{0326A57E-A263-4E8A-B943-0DB292A41F30}" dt="2025-08-13T14:18:32.363" v="97" actId="27614"/>
          <ac:picMkLst>
            <pc:docMk/>
            <pc:sldMk cId="56883693" sldId="489"/>
            <ac:picMk id="4" creationId="{AB6239AE-8978-756A-790D-090179CCC8A5}"/>
          </ac:picMkLst>
        </pc:picChg>
        <pc:picChg chg="del">
          <ac:chgData name="Ďurovský, Lukáš" userId="e319a0e6-2238-4b8e-b1e7-df8d9f49814d" providerId="ADAL" clId="{0326A57E-A263-4E8A-B943-0DB292A41F30}" dt="2025-08-13T14:18:11.921" v="94" actId="478"/>
          <ac:picMkLst>
            <pc:docMk/>
            <pc:sldMk cId="56883693" sldId="489"/>
            <ac:picMk id="8" creationId="{40854A33-B417-873B-091F-4881D66345F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E5C9A2-6B1C-4612-88DD-1CBEF9F7A72C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DFE81F-39D6-4C5F-B08C-82B8B6865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74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FE81F-39D6-4C5F-B08C-82B8B686526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957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4499D-D134-4950-7394-9B75953CD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D2DA54-BBF1-7988-1B1C-D1D30E50C1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26F6B8-17A3-8319-D691-FC2985602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A147C-37BA-37BB-B1D6-91D11336DC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FE81F-39D6-4C5F-B08C-82B8B686526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443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FE81F-39D6-4C5F-B08C-82B8B686526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014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FE81F-39D6-4C5F-B08C-82B8B686526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765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8/13/2025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8/13/2025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8/13/2025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263C2-A122-2FD4-CF15-A83653D0B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28C564-B000-3A27-DFC2-CBE831EE9B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22121-28BE-B5D4-4AFF-35FB10B52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07AA-C8DA-409C-9C7F-BF509F77F640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74813-ADF0-B0E7-D0F7-8712B16A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E75E3-9F62-B458-FA70-81BE0079F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BD3E-B79D-4C24-BF6F-43252232A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078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FB4F3-13C6-FAE1-0C66-7EAA0C6F5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81EC7-3D1E-731B-DC76-8ED95B04E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B4B16-4B04-BC4B-4F4E-AB58FD356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07AA-C8DA-409C-9C7F-BF509F77F640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1DEDC-64F9-45DC-6A26-6A557DE00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7E697-4A93-AB43-A568-52F63CA07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BD3E-B79D-4C24-BF6F-43252232A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225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4D9D5-AAF7-2691-AD52-AE462C55A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AEB67-CD1E-6086-95CF-42A3E4BAE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C4E78-E2F4-639E-6003-D2D20DDFD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07AA-C8DA-409C-9C7F-BF509F77F640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12DEE3-D8B0-CCAA-A973-B4006062D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4EB06-798C-7E57-44B8-013790847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BD3E-B79D-4C24-BF6F-43252232A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8360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49080-6772-7617-00FC-8FBA872BF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30777-FAFA-47A3-E11D-3BC4A7AF81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16FEAA-0B78-00C6-F54B-6BCCF8F69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FE2412-8AC3-3CDD-D09F-9F7981506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07AA-C8DA-409C-9C7F-BF509F77F640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1DE4B-51E3-DE3A-216B-4D2E6BAF3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C925AD-B12F-4F78-E9DD-C7C156853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BD3E-B79D-4C24-BF6F-43252232A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5988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20216-F304-795E-C6AA-EAF9F1B8F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F70681-9071-29B2-307A-98391EEAD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EF29F-450C-3F55-72FE-77B3700E71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59B412-CC99-EBCC-C071-433B96C08F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5771DD-48A4-52DB-7F5B-06C5555A87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3D2455-4B13-596E-5A68-64EA5E1C8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07AA-C8DA-409C-9C7F-BF509F77F640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E603D7-ABCE-38A5-3A11-2D64CD03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3E0CA8-0CE6-D9DE-F3A9-424361882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BD3E-B79D-4C24-BF6F-43252232A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0074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0DD68-4DBE-B700-FBD8-3C758E6D5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05D4C9-A5FB-98C6-4096-EAF5780F9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07AA-C8DA-409C-9C7F-BF509F77F640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A62150-A33A-F613-1469-D3891513E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5028D-D49A-D469-0171-17A25E2CC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BD3E-B79D-4C24-BF6F-43252232A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9126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CD7334-FD4A-102D-7695-03C72E407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07AA-C8DA-409C-9C7F-BF509F77F640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A948B4-5A85-5D0C-FB95-9011D1A57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9A5BE-CBFD-D710-DBAB-383595FC5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BD3E-B79D-4C24-BF6F-43252232A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2346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F5790-6D37-D857-D0B3-025CD697C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589F5-2F6C-44E3-6300-972A6977B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8CCF31-ED95-EBA1-F617-77F4233D2E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EE0EE3-1221-4471-E948-D366CA193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07AA-C8DA-409C-9C7F-BF509F77F640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D76A94-DDF0-FA79-51DD-4ACC8F629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2065E0-C7B5-C346-D020-D1AE8DEE3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BD3E-B79D-4C24-BF6F-43252232A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196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8/13/2025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E9D38-1007-6B0B-8F5A-90EB2D392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B415AB-A6DB-C8A2-A528-1295B25E75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17EFD8-3626-076A-7F62-6F1E543AB2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A96FC-DBED-4A85-37FC-14EB742B2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07AA-C8DA-409C-9C7F-BF509F77F640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160ED7-7503-C508-5983-C32864531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7171D4-3666-3F22-1B95-E9DAB101B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BD3E-B79D-4C24-BF6F-43252232A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3969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AFA70-D2A0-D3B9-F151-2243E488A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28C7F9-3F11-5ABD-DBAB-F5D6545A94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36016-79D2-EEFC-E028-AA28A52D5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07AA-C8DA-409C-9C7F-BF509F77F640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B40BB-D180-D7BE-F733-5DBE0CF5B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51254-7AB3-51E7-DDD1-0BA0142EF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BD3E-B79D-4C24-BF6F-43252232A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5646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10AE77-B84D-D8F0-1747-25DA7D419B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8CF38F-E769-7D36-738C-25DA17FEDB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10C13-6DC0-7895-5B2F-48EC61DBF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07AA-C8DA-409C-9C7F-BF509F77F640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6029B-832B-7DC7-1D9B-CFD524F4E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0E704-8ABC-28CA-D62A-FE2174AC1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BD3E-B79D-4C24-BF6F-43252232A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664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8/13/2025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8/13/2025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8/13/2025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8/13/2025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8/13/2025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8/13/2025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8/13/2025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8/13/2025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713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DEC48A-B84E-DEA9-78AA-413E30CCD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D1A2C-4C82-AF47-C72E-CCC5F26DD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73430-0E9F-1C84-889F-54DD5E631C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1C07AA-C8DA-409C-9C7F-BF509F77F640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7FFEC-F072-09C1-2527-ABC52CE73D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E2709-0834-91D1-7977-1BA40F46A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F8BD3E-B79D-4C24-BF6F-43252232A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238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dotnet/aspire/whats-new/dotnet-aspire-9.4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xlukasd/WS-AspireApp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dotnet/aspire/fundamentals/setup-tooling?tabs=windows&amp;pivots=vscode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blogs/developer/integrating-aws-with-net-aspire/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ldurovsky/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dotnet/aspire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561C6-D3D2-E1D4-C80C-E82DCE5A55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Mastering .NET Aspire.</a:t>
            </a:r>
            <a:br>
              <a:rPr lang="en-US" sz="5400" dirty="0"/>
            </a:br>
            <a:r>
              <a:rPr lang="en-US" sz="5400" dirty="0"/>
              <a:t>From Fundamentals to Advanced Concepts.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A00327-21CA-F9B3-0E4C-DAC55819BF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643428"/>
          </a:xfrm>
        </p:spPr>
        <p:txBody>
          <a:bodyPr>
            <a:normAutofit/>
          </a:bodyPr>
          <a:lstStyle/>
          <a:p>
            <a:r>
              <a:rPr lang="en-US" dirty="0"/>
              <a:t>Lukas Durovsky</a:t>
            </a:r>
            <a:endParaRPr lang="sk-SK" dirty="0"/>
          </a:p>
          <a:p>
            <a:r>
              <a:rPr lang="sk-SK" dirty="0"/>
              <a:t>Staff software engineer</a:t>
            </a:r>
            <a:endParaRPr lang="en-US" dirty="0"/>
          </a:p>
          <a:p>
            <a:r>
              <a:rPr lang="en-US" dirty="0"/>
              <a:t>KCDC 2025</a:t>
            </a:r>
          </a:p>
        </p:txBody>
      </p:sp>
    </p:spTree>
    <p:extLst>
      <p:ext uri="{BB962C8B-B14F-4D97-AF65-F5344CB8AC3E}">
        <p14:creationId xmlns:p14="http://schemas.microsoft.com/office/powerpoint/2010/main" val="3436398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33723-3B6C-1FCE-950D-C68ADED23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9FED34-2B27-E721-49F1-842655E9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challenges of service-oriented architectures &amp; cloud-native apps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989F676-F456-0D84-D0DB-42493F20C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Resiliency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Temporal service downtime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Retries, Timeouts, Circuit Breaker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 Development r</a:t>
            </a:r>
            <a:r>
              <a:rPr lang="sk-SK" sz="2400" b="1" dirty="0"/>
              <a:t>untime</a:t>
            </a:r>
            <a:r>
              <a:rPr lang="en-US" sz="2400" b="1" dirty="0"/>
              <a:t> – ‘development inner loop’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Running the application locally</a:t>
            </a:r>
            <a:endParaRPr lang="sk-SK" sz="2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Observing the behavior, Debugging, </a:t>
            </a:r>
            <a:r>
              <a:rPr lang="sk-SK" sz="2200" dirty="0"/>
              <a:t>Performance analy</a:t>
            </a:r>
            <a:r>
              <a:rPr lang="en-US" sz="2200" dirty="0"/>
              <a:t>sis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34457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84E87-9B13-15E2-93B6-F1BB7FB7B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F781A07-5126-35D2-5EA1-92968F4F9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.NET Aspire </a:t>
            </a:r>
            <a:r>
              <a:rPr lang="en-US" b="1" dirty="0"/>
              <a:t>is</a:t>
            </a:r>
            <a:r>
              <a:rPr lang="en-US" dirty="0"/>
              <a:t>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EE7BD8C-FFE6-A695-7113-E2D98D02D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905423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Stack for </a:t>
            </a:r>
            <a:r>
              <a:rPr lang="en-US" sz="2400" b="1" dirty="0"/>
              <a:t>building cloud-native applications</a:t>
            </a:r>
            <a:r>
              <a:rPr lang="en-US" sz="2400" dirty="0"/>
              <a:t> in .NET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Dev-time </a:t>
            </a:r>
            <a:r>
              <a:rPr lang="en-US" sz="2400" b="1" dirty="0"/>
              <a:t>orchestration tool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You just press F5 and in a while, everything is ready to be debugged</a:t>
            </a: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76511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E4C41-5590-9477-1D12-26B937AAB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3E6458E-DCF8-551F-B5E5-9AA7FD28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problems does .NET Aspire </a:t>
            </a:r>
            <a:r>
              <a:rPr lang="en-US" b="1" dirty="0"/>
              <a:t>solve</a:t>
            </a:r>
            <a:r>
              <a:rPr lang="en-US" dirty="0"/>
              <a:t>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4C119F-6B9E-DDA3-F812-B5E65B8D7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953549" cy="440106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i="1" dirty="0"/>
              <a:t>“</a:t>
            </a:r>
            <a:r>
              <a:rPr lang="en-US" sz="2400" b="1" i="1" dirty="0"/>
              <a:t>.NET </a:t>
            </a:r>
            <a:r>
              <a:rPr lang="en-US" sz="2400" b="1" i="1" dirty="0" err="1"/>
              <a:t>Aspire's</a:t>
            </a:r>
            <a:r>
              <a:rPr lang="en-US" sz="2400" b="1" i="1" dirty="0"/>
              <a:t> strength lies in its ability to provide an amazing developer inner-loop</a:t>
            </a:r>
            <a:r>
              <a:rPr lang="en-US" sz="2400" i="1" dirty="0"/>
              <a:t>”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Local Development Orchestration and Setup Complexity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Service Discovery &amp; Connection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Arguments passing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Observability configuration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Telemetry, Tracing, Metrics, Health-checks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400" dirty="0"/>
              <a:t>Boilerplate code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Resilience (Retries, Circuit Breakers…) </a:t>
            </a:r>
            <a:r>
              <a:rPr lang="en-US" sz="2400" dirty="0"/>
              <a:t> </a:t>
            </a:r>
            <a:endParaRPr lang="en-US" sz="2400" i="1" dirty="0"/>
          </a:p>
          <a:p>
            <a:pPr>
              <a:buFont typeface="Arial" panose="020B0604020202020204" pitchFamily="34" charset="0"/>
              <a:buChar char="•"/>
            </a:pPr>
            <a:endParaRPr lang="en-US" sz="30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9934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51536-68B0-761E-FAAF-BE304866C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748686-8EC0-D630-9936-C4C8813D4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.NET Aspire </a:t>
            </a:r>
            <a:r>
              <a:rPr lang="en-US" b="1" dirty="0"/>
              <a:t>is not</a:t>
            </a:r>
            <a:r>
              <a:rPr lang="en-US" dirty="0"/>
              <a:t>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9E05B7E-2B01-6D22-7FA5-E8C2E6366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Deployment tool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Replacement for existing cloud infrastructure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AKS, Azure Container Apps, Amazon Elastic Kubernetes Service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Silver bullet for all problems related to cloud/microservices/distributed world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Standalone tool meant to be used in isolation</a:t>
            </a: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4318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343CD-6B16-8E25-8968-D576182F2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8572D74-BD00-72ED-0B9A-F5B79D4DA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Pitfalls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3EC999-0041-D08F-72AA-D20543087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All your (micro)services must be in same solution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You can </a:t>
            </a:r>
            <a:r>
              <a:rPr lang="en-US" sz="2200" i="1" dirty="0"/>
              <a:t>partially</a:t>
            </a:r>
            <a:r>
              <a:rPr lang="en-US" sz="2200" dirty="0"/>
              <a:t> solve this by ‘.</a:t>
            </a:r>
            <a:r>
              <a:rPr lang="en-US" sz="2200" dirty="0" err="1"/>
              <a:t>AddDockerFile</a:t>
            </a:r>
            <a:r>
              <a:rPr lang="en-US" sz="2200" dirty="0"/>
              <a:t>’, ‘.</a:t>
            </a:r>
            <a:r>
              <a:rPr lang="en-US" sz="2200" dirty="0" err="1"/>
              <a:t>AddContainer</a:t>
            </a:r>
            <a:r>
              <a:rPr lang="en-US" sz="2200" dirty="0"/>
              <a:t>’, ‘.</a:t>
            </a:r>
            <a:r>
              <a:rPr lang="en-US" sz="2200" dirty="0" err="1"/>
              <a:t>AddExecutable</a:t>
            </a:r>
            <a:r>
              <a:rPr lang="en-US" sz="2200" dirty="0"/>
              <a:t>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Support and documentation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Emerging technology, lot of changes very often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hlinkClick r:id="rId2"/>
              </a:rPr>
              <a:t>https://learn.microsoft.com/en-us/dotnet/aspire/whats-new/dotnet-aspire-9.4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I see some similarities to GitHub Copilot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 Major changes between versions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Articles on the Internet may be just a few weeks old, but they are for older version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 🤖 GitHub Copilot support</a:t>
            </a:r>
            <a:endParaRPr lang="sk-SK" sz="2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sk-SK" sz="2000" dirty="0"/>
              <a:t>Inappropriate completions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k-SK" sz="2000" dirty="0"/>
              <a:t>Getting some suggestion from .NET Aspire 9.2 SDK, but I am using 9.3</a:t>
            </a:r>
          </a:p>
          <a:p>
            <a:pPr marL="201168" lvl="1" indent="0">
              <a:buNone/>
            </a:pPr>
            <a:endParaRPr lang="sk-SK" sz="20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96584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2CBEE-D3BC-A9BC-C6CD-09B5A243C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C0F305F-A503-A005-FF78-35C71C0C1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with well-known tools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AD3CA33-9E2F-C436-D3C5-85E9E1323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Docker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Might be used for some components (Redis, PostgreSQL…) in your .NET Aspire App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 Docker Compose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Declarative - Imperative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YAML - C#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Developers can use something they already know, </a:t>
            </a:r>
            <a:r>
              <a:rPr lang="en-US" sz="2000" i="1" dirty="0"/>
              <a:t>no need to learn something new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Just Containers vs. Different kind of integrations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Kubernetes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Aspire can create manifest list that can be used for deployment to Kubernetes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dirty="0" err="1"/>
              <a:t>Dapr</a:t>
            </a:r>
            <a:r>
              <a:rPr lang="en-US" sz="2400" dirty="0"/>
              <a:t>, Orleans… </a:t>
            </a: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09658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8FF33-95A2-1C06-2F8D-2959DEF24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ED91BB-15A9-A2FF-9A47-D2648C725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Hello world!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FB5B25-9870-7ED6-0F92-ECDC7BDF72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see HOW IT WORKS</a:t>
            </a:r>
          </a:p>
        </p:txBody>
      </p:sp>
    </p:spTree>
    <p:extLst>
      <p:ext uri="{BB962C8B-B14F-4D97-AF65-F5344CB8AC3E}">
        <p14:creationId xmlns:p14="http://schemas.microsoft.com/office/powerpoint/2010/main" val="3745723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7963E9-A069-38C2-59D1-040596E93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99" y="401216"/>
            <a:ext cx="11896202" cy="546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42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9F79A-ACBB-EAA2-66D9-05E839785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26B0FF-A2C5-777A-B225-B5DA6F25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ServiceDefaults</a:t>
            </a:r>
            <a:r>
              <a:rPr lang="en-US" dirty="0"/>
              <a:t> project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2B20244-1A01-C7AB-6492-6FD2469CD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sk-SK" sz="2400" b="1" dirty="0"/>
              <a:t>Cross-cutting concerns</a:t>
            </a:r>
            <a:r>
              <a:rPr lang="sk-SK" sz="2400" dirty="0"/>
              <a:t> of cloud-native apps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k-SK" sz="2000" dirty="0"/>
              <a:t>Health checks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k-SK" sz="2000" dirty="0"/>
              <a:t>Telemetry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k-SK" sz="2000" dirty="0"/>
              <a:t>Service discovery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k-SK" sz="2000" dirty="0"/>
              <a:t>Resiliency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sk-SK" sz="2000" dirty="0"/>
              <a:t>HttpClient configuration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sz="2400" b="1" dirty="0"/>
              <a:t> </a:t>
            </a:r>
            <a:r>
              <a:rPr lang="en-US" sz="2400" b="1" dirty="0"/>
              <a:t>Can be customized</a:t>
            </a:r>
            <a:r>
              <a:rPr lang="en-US" sz="2400" dirty="0"/>
              <a:t> to fit specific needs</a:t>
            </a:r>
          </a:p>
        </p:txBody>
      </p:sp>
    </p:spTree>
    <p:extLst>
      <p:ext uri="{BB962C8B-B14F-4D97-AF65-F5344CB8AC3E}">
        <p14:creationId xmlns:p14="http://schemas.microsoft.com/office/powerpoint/2010/main" val="380235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791CA-3719-5CC5-EC6D-1FAF31187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FCCA065-EF10-3A04-DA3E-C8FCEC08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AppHost</a:t>
            </a:r>
            <a:r>
              <a:rPr lang="en-US" dirty="0"/>
              <a:t> project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DFED1E-EE9B-AE32-4173-065B6F222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App model definition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Resources - references, relationships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Integrations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Orchestration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Delegated to Developer Control Plane (DCP) - Core of the project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Startup project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57149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35D7CA-76A2-E480-160E-63C051BFB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E366FC-2D77-8305-B54F-2853711AF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Software Engineer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~10 years of experience, various projects, mostly life science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Conference speaker, </a:t>
            </a:r>
            <a:r>
              <a:rPr lang="en-US" sz="2800"/>
              <a:t>Workshop developer</a:t>
            </a: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030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19744-89FB-4E21-36B8-9F92F631D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 flow diagram depicting how the app host delegates to DCP.">
            <a:extLst>
              <a:ext uri="{FF2B5EF4-FFF2-40B4-BE49-F238E27FC236}">
                <a16:creationId xmlns:a16="http://schemas.microsoft.com/office/drawing/2014/main" id="{1D07FDA5-EA9C-8F43-A1D7-A1F8FF860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329" y="81280"/>
            <a:ext cx="7947342" cy="614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984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E0140-1931-DED9-AB27-D2B735E48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diagram depicting the architecture of the Developer Control Plane (DCP).">
            <a:extLst>
              <a:ext uri="{FF2B5EF4-FFF2-40B4-BE49-F238E27FC236}">
                <a16:creationId xmlns:a16="http://schemas.microsoft.com/office/drawing/2014/main" id="{967E5D59-93FA-12AD-E2F0-1388BE1AD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5580"/>
            <a:ext cx="12192000" cy="596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772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40617-11E8-46E2-6CDB-B2464CA6E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6EC0C96-D8D4-BE13-BC8B-41EBDD936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AppHost</a:t>
            </a:r>
            <a:r>
              <a:rPr lang="en-US" dirty="0"/>
              <a:t> project – important files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9AD6032-184F-FC29-C66A-E02BBCF4A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dirty="0" err="1"/>
              <a:t>Program.cs</a:t>
            </a: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Here the app model is defined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/>
              <a:t> </a:t>
            </a:r>
            <a:r>
              <a:rPr lang="en-US" sz="2400" dirty="0" err="1"/>
              <a:t>appsettings.json</a:t>
            </a: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Here you put Parameter values, Connection strings, Azure subscription info … </a:t>
            </a: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32207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DC33F-74C3-C921-B42E-05151CEF3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0D0716-89F2-01B4-6D03-2BBA7CBD4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AppHost</a:t>
            </a:r>
            <a:r>
              <a:rPr lang="en-US" dirty="0"/>
              <a:t> project – modes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A46C7C-73A2-5098-02A1-5424C9722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Run mode – local development, testing, debugging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Publish mode – deployment artifacts generation</a:t>
            </a:r>
          </a:p>
        </p:txBody>
      </p:sp>
    </p:spTree>
    <p:extLst>
      <p:ext uri="{BB962C8B-B14F-4D97-AF65-F5344CB8AC3E}">
        <p14:creationId xmlns:p14="http://schemas.microsoft.com/office/powerpoint/2010/main" val="2545344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191D9-FAF9-CEB3-996A-5409E1881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FAB95A-1579-8507-73B0-4650885FD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AppHost</a:t>
            </a:r>
            <a:r>
              <a:rPr lang="en-US" dirty="0"/>
              <a:t> project – upgrades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2B55B3-2719-2005-DA7D-1A945A92A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854660"/>
            <a:ext cx="3870734" cy="227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1F2B97-F4ED-B8C8-C455-3DF35DF5A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319" y="1874657"/>
            <a:ext cx="5784361" cy="42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10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D683F-EA7E-787A-D114-05CF39507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AEC3709-CAF5-8D77-28F8-2D6BEB5A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AppHost</a:t>
            </a:r>
            <a:r>
              <a:rPr lang="en-US" dirty="0"/>
              <a:t> – synchronization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D2968A-C2C8-5738-519B-C5F5D82F0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.</a:t>
            </a:r>
            <a:r>
              <a:rPr lang="en-US" sz="2400" dirty="0" err="1"/>
              <a:t>WithExplicitStart</a:t>
            </a:r>
            <a:r>
              <a:rPr lang="en-US" sz="2400" dirty="0"/>
              <a:t>()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.</a:t>
            </a:r>
            <a:r>
              <a:rPr lang="en-US" sz="2400" dirty="0" err="1"/>
              <a:t>WaitFor</a:t>
            </a:r>
            <a:r>
              <a:rPr lang="en-US" sz="2400" dirty="0"/>
              <a:t>(resource)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Enforce resource start - dashboard</a:t>
            </a: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436429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3EB4F-6766-82C2-367F-E8C590AA9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B0AE37-D6EB-C1D2-C592-D21ECEAC9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AppHost</a:t>
            </a:r>
            <a:r>
              <a:rPr lang="en-US" dirty="0"/>
              <a:t> – service discovery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A8D864B-E348-4B93-FD8A-773CB44FE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.</a:t>
            </a:r>
            <a:r>
              <a:rPr lang="en-US" sz="2400" dirty="0" err="1"/>
              <a:t>WithReference</a:t>
            </a:r>
            <a:r>
              <a:rPr lang="en-US" sz="2400" dirty="0"/>
              <a:t>(…)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Environment variables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Naming conventions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67881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046BA-C6EC-7DFA-BDA0-9B7A3F090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A6A0D96-02EB-9BD4-E1CA-CE3D54540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🏋️‍♂️ Hands-on #0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2F4D7EA-55DB-2F5B-C1F8-648012E5C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393141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b="1" dirty="0"/>
              <a:t>Adding another service to your app + </a:t>
            </a:r>
            <a:r>
              <a:rPr lang="en-US" sz="2400" b="1" dirty="0" err="1"/>
              <a:t>RabbitMq</a:t>
            </a:r>
            <a:endParaRPr lang="en-US" sz="2400" b="1" dirty="0"/>
          </a:p>
          <a:p>
            <a:pPr marL="201168" lvl="1" indent="0">
              <a:buNone/>
            </a:pPr>
            <a:r>
              <a:rPr lang="en-US" sz="2200" dirty="0"/>
              <a:t>📁 WS-</a:t>
            </a:r>
            <a:r>
              <a:rPr lang="en-US" sz="2200" dirty="0" err="1"/>
              <a:t>AspireApp</a:t>
            </a:r>
            <a:r>
              <a:rPr lang="en-US" sz="2200" dirty="0"/>
              <a:t>-HandsOn\00-AddDummyServiceRabbitMq</a:t>
            </a:r>
          </a:p>
          <a:p>
            <a:pPr marL="201168" lvl="1" indent="0">
              <a:buNone/>
            </a:pPr>
            <a:r>
              <a:rPr lang="en-US" sz="2400" dirty="0"/>
              <a:t>👣 Steps: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sz="2200" dirty="0"/>
              <a:t>Add project reference to ‘Dummy service’ into </a:t>
            </a:r>
            <a:r>
              <a:rPr lang="en-US" sz="2200" dirty="0" err="1"/>
              <a:t>AppHost</a:t>
            </a:r>
            <a:endParaRPr lang="en-US" sz="2200" dirty="0"/>
          </a:p>
          <a:p>
            <a:pPr marL="658368" lvl="1" indent="-457200">
              <a:buFont typeface="+mj-lt"/>
              <a:buAutoNum type="arabicPeriod"/>
            </a:pPr>
            <a:r>
              <a:rPr lang="en-US" sz="2200" dirty="0"/>
              <a:t>Add </a:t>
            </a:r>
            <a:r>
              <a:rPr lang="en-US" sz="2200" dirty="0" err="1"/>
              <a:t>DummyService</a:t>
            </a:r>
            <a:r>
              <a:rPr lang="en-US" sz="2200" dirty="0"/>
              <a:t> to app model in </a:t>
            </a:r>
            <a:r>
              <a:rPr lang="en-US" sz="2200" dirty="0" err="1"/>
              <a:t>AppHost</a:t>
            </a:r>
            <a:r>
              <a:rPr lang="en-US" sz="2200" dirty="0"/>
              <a:t>/</a:t>
            </a:r>
            <a:r>
              <a:rPr lang="en-US" sz="2200" dirty="0" err="1"/>
              <a:t>Program.cs</a:t>
            </a:r>
            <a:endParaRPr lang="en-US" sz="2200" dirty="0"/>
          </a:p>
          <a:p>
            <a:pPr marL="658368" lvl="1" indent="-457200">
              <a:buFont typeface="+mj-lt"/>
              <a:buAutoNum type="arabicPeriod"/>
            </a:pPr>
            <a:r>
              <a:rPr lang="en-US" sz="2200" dirty="0"/>
              <a:t>In app model, inject reference to </a:t>
            </a:r>
            <a:r>
              <a:rPr lang="en-US" sz="2200" dirty="0" err="1"/>
              <a:t>DummyService</a:t>
            </a:r>
            <a:r>
              <a:rPr lang="en-US" sz="2200" dirty="0"/>
              <a:t> into ApiService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sz="2200" dirty="0"/>
              <a:t>Create </a:t>
            </a:r>
            <a:r>
              <a:rPr lang="en-US" sz="2200" dirty="0" err="1"/>
              <a:t>DummyServiceHttpClient</a:t>
            </a:r>
            <a:r>
              <a:rPr lang="en-US" sz="2200" dirty="0"/>
              <a:t> in ApiService with method ‘</a:t>
            </a:r>
            <a:r>
              <a:rPr lang="en-US" sz="2200" dirty="0" err="1"/>
              <a:t>GetDummyData</a:t>
            </a:r>
            <a:r>
              <a:rPr lang="en-US" sz="2200" dirty="0"/>
              <a:t>’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sz="2200" dirty="0"/>
              <a:t>Add </a:t>
            </a:r>
            <a:r>
              <a:rPr lang="en-US" sz="2200" dirty="0" err="1"/>
              <a:t>DummyServiceHttpClient</a:t>
            </a:r>
            <a:r>
              <a:rPr lang="en-US" sz="2200" dirty="0"/>
              <a:t> to dependency injection in ApiService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sz="2200" dirty="0"/>
              <a:t>In ‘/</a:t>
            </a:r>
            <a:r>
              <a:rPr lang="en-US" sz="2200" dirty="0" err="1"/>
              <a:t>storedFiles</a:t>
            </a:r>
            <a:r>
              <a:rPr lang="en-US" sz="2200" dirty="0"/>
              <a:t>’ GET, call </a:t>
            </a:r>
            <a:r>
              <a:rPr lang="en-US" sz="2200" dirty="0" err="1"/>
              <a:t>GetDummyData</a:t>
            </a:r>
            <a:endParaRPr lang="en-US" sz="2200" dirty="0"/>
          </a:p>
          <a:p>
            <a:pPr marL="658368" lvl="1" indent="-457200">
              <a:buFont typeface="+mj-lt"/>
              <a:buAutoNum type="arabicPeriod"/>
            </a:pPr>
            <a:r>
              <a:rPr lang="en-US" sz="2200" dirty="0"/>
              <a:t>Add </a:t>
            </a:r>
            <a:r>
              <a:rPr lang="en-US" sz="2200" dirty="0" err="1"/>
              <a:t>RabbitMq</a:t>
            </a:r>
            <a:r>
              <a:rPr lang="en-US" sz="2200" dirty="0"/>
              <a:t> integration to app model in </a:t>
            </a:r>
            <a:r>
              <a:rPr lang="en-US" sz="2200" dirty="0" err="1"/>
              <a:t>AppHost</a:t>
            </a:r>
            <a:endParaRPr lang="en-US" sz="2200" dirty="0"/>
          </a:p>
          <a:p>
            <a:pPr marL="658368" lvl="1" indent="-457200">
              <a:buFont typeface="+mj-lt"/>
              <a:buAutoNum type="arabicPeriod"/>
            </a:pPr>
            <a:r>
              <a:rPr lang="en-US" sz="2200" dirty="0"/>
              <a:t>Add </a:t>
            </a:r>
            <a:r>
              <a:rPr lang="en-US" sz="2200" dirty="0" err="1"/>
              <a:t>RabbitMq</a:t>
            </a:r>
            <a:r>
              <a:rPr lang="en-US" sz="2200" dirty="0"/>
              <a:t> integration to </a:t>
            </a:r>
            <a:r>
              <a:rPr lang="en-US" sz="2200" dirty="0" err="1"/>
              <a:t>DummyService</a:t>
            </a:r>
            <a:endParaRPr lang="en-US" sz="2200" dirty="0"/>
          </a:p>
          <a:p>
            <a:pPr marL="658368" lvl="1" indent="-457200">
              <a:buFont typeface="+mj-lt"/>
              <a:buAutoNum type="arabicPeriod"/>
            </a:pPr>
            <a:r>
              <a:rPr lang="en-US" sz="2200" b="1" dirty="0"/>
              <a:t>Let’s inspect environment variables</a:t>
            </a:r>
          </a:p>
          <a:p>
            <a:pPr marL="658368" lvl="1" indent="-457200">
              <a:buFont typeface="+mj-lt"/>
              <a:buAutoNum type="arabicPeriod"/>
            </a:pP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1978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AFB35-C2D8-F16E-4F83-7BC67D506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23C507F-A61B-5663-1A55-78D8D2F77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add to your app model?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6DC7BB-5081-1D99-DF1C-7F90CF0BD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3441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.</a:t>
            </a:r>
            <a:r>
              <a:rPr lang="en-US" sz="2400" b="1" dirty="0" err="1"/>
              <a:t>AddProject</a:t>
            </a:r>
            <a:endParaRPr lang="en-US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.</a:t>
            </a:r>
            <a:r>
              <a:rPr lang="en-US" sz="2400" dirty="0" err="1"/>
              <a:t>AddExecutable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.</a:t>
            </a:r>
            <a:r>
              <a:rPr lang="en-US" sz="2400" dirty="0" err="1"/>
              <a:t>AddDockerFile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.</a:t>
            </a:r>
            <a:r>
              <a:rPr lang="en-US" sz="2400" dirty="0" err="1"/>
              <a:t>AddParameter</a:t>
            </a:r>
            <a:r>
              <a:rPr lang="en-US" sz="2400" dirty="0"/>
              <a:t>, .AddConnectionString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Add something, that is resolved as a container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.</a:t>
            </a:r>
            <a:r>
              <a:rPr lang="en-US" sz="2000" dirty="0" err="1"/>
              <a:t>AddSqlServer</a:t>
            </a:r>
            <a:r>
              <a:rPr lang="en-US" sz="2000" dirty="0"/>
              <a:t>, .</a:t>
            </a:r>
            <a:r>
              <a:rPr lang="en-US" sz="2000" dirty="0" err="1"/>
              <a:t>AddRedis</a:t>
            </a:r>
            <a:r>
              <a:rPr lang="en-US" sz="2000" dirty="0"/>
              <a:t>…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Add Azure resource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.</a:t>
            </a:r>
            <a:r>
              <a:rPr lang="en-US" dirty="0" err="1"/>
              <a:t>AddAzureStorage</a:t>
            </a:r>
            <a:r>
              <a:rPr lang="en-US" dirty="0"/>
              <a:t>, .</a:t>
            </a:r>
            <a:r>
              <a:rPr lang="en-US" dirty="0" err="1"/>
              <a:t>AddAzureCosmosDB</a:t>
            </a:r>
            <a:r>
              <a:rPr lang="en-US" dirty="0"/>
              <a:t> …</a:t>
            </a: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38060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FC8AA-DDB4-4E02-9B7C-CCF8D0944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E1A1EBC7-3B27-0BCD-EAB7-ED9E4AF76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27" y="2595880"/>
            <a:ext cx="11616346" cy="166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15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33509-696E-FD07-AEE5-3649E7F49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logos with different names&#10;&#10;AI-generated content may be incorrect.">
            <a:extLst>
              <a:ext uri="{FF2B5EF4-FFF2-40B4-BE49-F238E27FC236}">
                <a16:creationId xmlns:a16="http://schemas.microsoft.com/office/drawing/2014/main" id="{15EFA409-EE67-79AB-0CFF-107B698E8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4844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D7B54-2B40-DA11-AA37-163F3CE16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E9B3C7-457A-14FC-5390-FE789DBC2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758952"/>
            <a:ext cx="11006051" cy="3566160"/>
          </a:xfrm>
        </p:spPr>
        <p:txBody>
          <a:bodyPr>
            <a:normAutofit/>
          </a:bodyPr>
          <a:lstStyle/>
          <a:p>
            <a:r>
              <a:rPr lang="en-US" dirty="0"/>
              <a:t>Integrations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24EF70-F7C6-1A31-BC3A-FBCEDA2DFA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6026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C76F9-30E0-0165-02FA-216386BB7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688986-6DE2-C41A-4372-BFC4E979F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Integrations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CE857A-AAAF-265D-7C72-7D6C0644F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sk-SK" sz="2400" dirty="0"/>
              <a:t>One of the core features of .NET Aspire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Let you easily integrate common backing services to your app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RabbitMQ, Redis, SQL, Azure resources...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 Two kinds of integrations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sz="2000" dirty="0"/>
              <a:t>Hosting – used in </a:t>
            </a:r>
            <a:r>
              <a:rPr lang="en-US" sz="2000" dirty="0" err="1"/>
              <a:t>AppHost</a:t>
            </a:r>
            <a:r>
              <a:rPr lang="en-US" sz="2000" dirty="0"/>
              <a:t> project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sz="2000" dirty="0"/>
              <a:t>Client – used in your services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Mostly used in pairs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026" name="Picture 2" descr="A diagram ">
            <a:extLst>
              <a:ext uri="{FF2B5EF4-FFF2-40B4-BE49-F238E27FC236}">
                <a16:creationId xmlns:a16="http://schemas.microsoft.com/office/drawing/2014/main" id="{BB1D4332-4C61-250A-20FF-B9362C2EF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703" y="3857414"/>
            <a:ext cx="6204155" cy="232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879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C7E41-6FBC-57B4-30BD-61D6A15EE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5A313E-C508-E6B0-77E0-C8F3BFDC9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Integrations</a:t>
            </a:r>
            <a:r>
              <a:rPr lang="en-US" dirty="0"/>
              <a:t> - Hosting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926554-F52C-C2C0-982F-0AC5BF12D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1819720"/>
            <a:ext cx="3509621" cy="44623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5A29DD-1E89-3E05-9470-249B11155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073" y="1819721"/>
            <a:ext cx="4147607" cy="446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2019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134B3-6C60-58A7-5443-FF05C1580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A9AE91D-AE6B-BE91-DA6F-9E4F415A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Integrations</a:t>
            </a:r>
            <a:r>
              <a:rPr lang="en-US" dirty="0"/>
              <a:t> - Hosting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F8CD00-1911-7F54-765E-F577BF1B2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Responsible for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Provisioning / running the resource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Projects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Containers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Executables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Injecting correct configuration details into the resource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 err="1"/>
              <a:t>ConnectionStrings</a:t>
            </a:r>
            <a:r>
              <a:rPr lang="en-US" sz="2000" dirty="0"/>
              <a:t>, Endpoint URLs...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2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228109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50D5F-14F3-D879-42DA-7E974A673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FC1C9A6-3F58-9A67-BC22-3CAF713BA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Integrations</a:t>
            </a:r>
            <a:r>
              <a:rPr lang="en-US" dirty="0"/>
              <a:t> – Hosting - Modes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C18061-58ED-067B-6921-A7ED77095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Run mode – ‘</a:t>
            </a:r>
            <a:r>
              <a:rPr lang="en-US" dirty="0" err="1"/>
              <a:t>builder.ExecutionContext.IsRunMode</a:t>
            </a:r>
            <a:r>
              <a:rPr lang="en-US" sz="2400" dirty="0"/>
              <a:t>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Publish mode – ‘</a:t>
            </a:r>
            <a:r>
              <a:rPr lang="en-US" dirty="0" err="1"/>
              <a:t>builder.ExecutionContext.IsPublishMode</a:t>
            </a:r>
            <a:r>
              <a:rPr lang="en-US" sz="2400" dirty="0"/>
              <a:t>’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Various extension methods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 err="1"/>
              <a:t>RunAsContainer</a:t>
            </a:r>
            <a:r>
              <a:rPr lang="en-US" sz="2200" dirty="0"/>
              <a:t> (</a:t>
            </a:r>
            <a:r>
              <a:rPr lang="en-US" sz="2200" dirty="0" err="1"/>
              <a:t>AzureSql</a:t>
            </a:r>
            <a:r>
              <a:rPr lang="en-US" sz="2200" dirty="0"/>
              <a:t>, …)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 err="1"/>
              <a:t>RunAsEmulator</a:t>
            </a:r>
            <a:r>
              <a:rPr lang="en-US" sz="2200" dirty="0"/>
              <a:t> (</a:t>
            </a:r>
            <a:r>
              <a:rPr lang="en-US" sz="2200" dirty="0" err="1"/>
              <a:t>AzureStorage</a:t>
            </a:r>
            <a:r>
              <a:rPr lang="en-US" sz="2200" dirty="0"/>
              <a:t>, …)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 err="1"/>
              <a:t>PublishAsConnectionString</a:t>
            </a:r>
            <a:r>
              <a:rPr lang="en-US" sz="2200" dirty="0"/>
              <a:t> (RabbitMQ, …)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 err="1"/>
              <a:t>ExcludeFromManifest</a:t>
            </a: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200" dirty="0"/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2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775025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96B7D-DF53-85B7-2E6F-E2A82E391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C756279-B635-A605-B0C1-9AD9F1FD2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Integrations</a:t>
            </a:r>
            <a:r>
              <a:rPr lang="en-US" dirty="0"/>
              <a:t> - Client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CEEF71-4DC2-5CB1-BB39-5FC3F8080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49741"/>
            <a:ext cx="3502641" cy="43998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7B540D-7C84-31B5-0A3B-5BBA39E88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626" y="1849741"/>
            <a:ext cx="5397054" cy="440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1432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6D2E8-6573-1723-504F-6CB41CDCF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46AA73D-D741-0484-5E05-FDB4110E0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Integrations</a:t>
            </a:r>
            <a:r>
              <a:rPr lang="en-US" dirty="0"/>
              <a:t> - Client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136D31C-220F-9BFC-20F5-BC2007CFB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Responsible for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Configuring the dependency injection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Configuring resolved instance based on environment variables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</a:rPr>
              <a:t>BlobServiceClient</a:t>
            </a:r>
            <a:endParaRPr lang="en-US" sz="18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 err="1"/>
              <a:t>EF.Core</a:t>
            </a:r>
            <a:r>
              <a:rPr lang="en-US" sz="1800" dirty="0"/>
              <a:t> ‘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</a:rPr>
              <a:t>DbContext</a:t>
            </a:r>
            <a:r>
              <a:rPr lang="en-US" sz="1800" dirty="0"/>
              <a:t>’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RabbitMQ’s ‘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</a:rPr>
              <a:t>IConnection</a:t>
            </a:r>
            <a:r>
              <a:rPr lang="en-US" sz="1800" dirty="0"/>
              <a:t>’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Configuring possible health checks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DB connection can be established, and query can be executed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Configuring tracing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84048" lvl="2" indent="0">
              <a:buNone/>
            </a:pPr>
            <a:endParaRPr lang="en-US" sz="18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420493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B4424-C44E-75D1-8E71-BE1F1E933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6E90CE2-6E73-17B1-596C-620D63DED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9" y="69796"/>
            <a:ext cx="5837605" cy="359852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2CE8D71-2A17-89B0-CBC1-A70F2AEA1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102" y="3668319"/>
            <a:ext cx="9234860" cy="311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829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8C9E6-38C6-D83A-62E2-75A32B684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4CD21B5-734D-7EDD-2CE2-8C83DF4F6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Integrations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FCBFDFE-100B-34A0-2B2B-CD70B1188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Customizations, settings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 Disable </a:t>
            </a:r>
            <a:r>
              <a:rPr lang="en-US" sz="2400" dirty="0" err="1"/>
              <a:t>HealthChecks</a:t>
            </a: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dirty="0" err="1"/>
              <a:t>DisableTracing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400" i="1" dirty="0"/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038147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0BC09-6FC7-2BAB-1B7C-F36489F1F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B277BA8-5D27-78E7-45FE-754608712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77" y="88998"/>
            <a:ext cx="11456045" cy="668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104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50169-E2FC-8C12-4553-AACABB15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20D1A0-0871-869A-1437-A2676AA5C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A609CB-E295-6283-7794-ABCCE8804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0959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Theory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Hands-on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Repository: </a:t>
            </a:r>
            <a:r>
              <a:rPr lang="en-US" sz="2200" dirty="0">
                <a:hlinkClick r:id="rId2"/>
              </a:rPr>
              <a:t>https://github.com/xlukasd/WS-AspireApp</a:t>
            </a:r>
            <a:endParaRPr lang="en-US" sz="2200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7517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7172C-C238-34BE-FBBE-23AA4ACB9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1B8F52A-BBD2-52EC-CB71-076BB3733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20" y="72813"/>
            <a:ext cx="11511559" cy="671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4898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19145-6108-5BA6-AC3A-2E2A1B8F1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B553DF7-BCD2-AD80-92F7-D7A9F30A7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🏋️‍♂️ Hands-on #1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8B8AF8-7512-4A5C-67C1-66C56A70A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39314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b="1" dirty="0"/>
              <a:t>Integration of MS SQL database - as ConnectionString</a:t>
            </a:r>
          </a:p>
          <a:p>
            <a:pPr marL="201168" lvl="1" indent="0">
              <a:buNone/>
            </a:pPr>
            <a:r>
              <a:rPr lang="en-US" sz="2200" dirty="0"/>
              <a:t>📁 WS-</a:t>
            </a:r>
            <a:r>
              <a:rPr lang="en-US" sz="2200" dirty="0" err="1"/>
              <a:t>AspireApp</a:t>
            </a:r>
            <a:r>
              <a:rPr lang="en-US" sz="2200" dirty="0"/>
              <a:t>-HandsOn\01-MsSqlAsConnectionString</a:t>
            </a:r>
          </a:p>
          <a:p>
            <a:pPr marL="201168" lvl="1" indent="0">
              <a:buNone/>
            </a:pPr>
            <a:r>
              <a:rPr lang="en-US" sz="2200" dirty="0"/>
              <a:t>📋 Prerequisites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Execute </a:t>
            </a:r>
            <a:r>
              <a:rPr lang="en-US" sz="2000" dirty="0" err="1"/>
              <a:t>sql</a:t>
            </a:r>
            <a:r>
              <a:rPr lang="en-US" sz="2000" dirty="0"/>
              <a:t>-script in ‘sql-script.txt’</a:t>
            </a:r>
          </a:p>
          <a:p>
            <a:pPr marL="0" indent="0">
              <a:buNone/>
            </a:pPr>
            <a:r>
              <a:rPr lang="en-US" sz="2400" dirty="0"/>
              <a:t>   👣 Steps: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sz="2200" dirty="0"/>
              <a:t>Add connection string to app-model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sz="2200" dirty="0"/>
              <a:t>Pass this connection string to the ApiService in app-model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sz="2200" dirty="0"/>
              <a:t>Add Aspire EF Core integration to the ApiService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81843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99023-BAD9-3154-07C4-12A852A0E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D7D6FD-1A40-87F0-EEF6-3DA01746E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🏋️‍♂️ Hands-on #2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F48C2B9-5200-BEEE-CB24-9CA8AFF0D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39314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b="1" dirty="0"/>
              <a:t>Integration of MS SQL database – as Container</a:t>
            </a:r>
          </a:p>
          <a:p>
            <a:pPr marL="201168" lvl="1" indent="0">
              <a:buNone/>
            </a:pPr>
            <a:r>
              <a:rPr lang="en-US" sz="2200" dirty="0"/>
              <a:t>📁 WS-</a:t>
            </a:r>
            <a:r>
              <a:rPr lang="en-US" sz="2200" dirty="0" err="1"/>
              <a:t>AspireApp</a:t>
            </a:r>
            <a:r>
              <a:rPr lang="en-US" sz="2200" dirty="0"/>
              <a:t>-HandsOn\02-MsSqlAsContainer</a:t>
            </a:r>
          </a:p>
          <a:p>
            <a:pPr marL="201168" lvl="1" indent="0">
              <a:buNone/>
            </a:pPr>
            <a:r>
              <a:rPr lang="en-US" sz="2200" dirty="0"/>
              <a:t>📋 Prerequisites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Hands-on #1</a:t>
            </a:r>
            <a:endParaRPr lang="en-US" sz="2200" dirty="0"/>
          </a:p>
          <a:p>
            <a:pPr marL="201168" lvl="1" indent="0">
              <a:buNone/>
            </a:pPr>
            <a:r>
              <a:rPr lang="en-US" sz="2400" dirty="0"/>
              <a:t>👣 Steps: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sz="2200" dirty="0"/>
              <a:t>Add </a:t>
            </a:r>
            <a:r>
              <a:rPr lang="en-US" sz="2200" dirty="0" err="1"/>
              <a:t>Aspire.Hosting.SqlServer</a:t>
            </a:r>
            <a:r>
              <a:rPr lang="en-US" sz="2200" dirty="0"/>
              <a:t> integration to </a:t>
            </a:r>
            <a:r>
              <a:rPr lang="en-US" sz="2200" dirty="0" err="1"/>
              <a:t>AppHost</a:t>
            </a:r>
            <a:endParaRPr lang="en-US" sz="2200" dirty="0"/>
          </a:p>
          <a:p>
            <a:pPr marL="658368" lvl="1" indent="-457200">
              <a:buFont typeface="+mj-lt"/>
              <a:buAutoNum type="arabicPeriod"/>
            </a:pPr>
            <a:r>
              <a:rPr lang="en-US" sz="2200" dirty="0"/>
              <a:t>Change SQL Server connection string to MS SQL Server integration in </a:t>
            </a:r>
            <a:r>
              <a:rPr lang="en-US" sz="2200" dirty="0" err="1"/>
              <a:t>AppHost</a:t>
            </a: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72263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24534-75ED-E3E9-381F-743CC9BB9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7CE000-2E8F-BF7A-4397-F8FA1D05D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🏋️‍♂️ Hands-on #3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193F201-1A5D-7CF5-369A-52AFDE72A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858500" cy="439314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b="1" dirty="0"/>
              <a:t>Integration of MS SQL database – as Azure resource</a:t>
            </a:r>
          </a:p>
          <a:p>
            <a:pPr marL="201168" lvl="1" indent="0">
              <a:buNone/>
            </a:pPr>
            <a:r>
              <a:rPr lang="en-US" sz="2200" dirty="0"/>
              <a:t>📁 WS-</a:t>
            </a:r>
            <a:r>
              <a:rPr lang="en-US" sz="2200" dirty="0" err="1"/>
              <a:t>AspireApp</a:t>
            </a:r>
            <a:r>
              <a:rPr lang="en-US" sz="2200" dirty="0"/>
              <a:t>-HandsOn\03-MsSqlAsAzureResource</a:t>
            </a:r>
          </a:p>
          <a:p>
            <a:pPr marL="201168" lvl="1" indent="0">
              <a:buNone/>
            </a:pPr>
            <a:r>
              <a:rPr lang="en-US" sz="2200" dirty="0"/>
              <a:t>📋 Prerequisites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Hands-on #2</a:t>
            </a:r>
            <a:endParaRPr lang="en-US" sz="2200" dirty="0"/>
          </a:p>
          <a:p>
            <a:pPr marL="201168" lvl="1" indent="0">
              <a:buNone/>
            </a:pPr>
            <a:r>
              <a:rPr lang="en-US" sz="2200" dirty="0"/>
              <a:t>🕳️ Problems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US" sz="2000" dirty="0"/>
              <a:t>Initial script – let’s use Azure Data Studio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US" sz="2000" dirty="0" err="1"/>
              <a:t>az</a:t>
            </a:r>
            <a:r>
              <a:rPr lang="en-US" sz="2000" dirty="0"/>
              <a:t> </a:t>
            </a:r>
            <a:r>
              <a:rPr lang="en-US" sz="2000" dirty="0" err="1"/>
              <a:t>sql</a:t>
            </a:r>
            <a:r>
              <a:rPr lang="en-US" sz="2000" dirty="0"/>
              <a:t> server ad-only-auth disable --resource-group &lt;</a:t>
            </a:r>
            <a:r>
              <a:rPr lang="en-US" sz="2000" dirty="0" err="1"/>
              <a:t>myresource</a:t>
            </a:r>
            <a:r>
              <a:rPr lang="en-US" sz="2000" dirty="0"/>
              <a:t>&gt; --name &lt;</a:t>
            </a:r>
            <a:r>
              <a:rPr lang="en-US" sz="2000" dirty="0" err="1"/>
              <a:t>myserver</a:t>
            </a:r>
            <a:r>
              <a:rPr lang="en-US" sz="2000" dirty="0"/>
              <a:t>&gt;</a:t>
            </a:r>
          </a:p>
          <a:p>
            <a:pPr marL="201168" lvl="1" indent="0">
              <a:buNone/>
            </a:pPr>
            <a:r>
              <a:rPr lang="en-US" sz="2400" dirty="0"/>
              <a:t>👣 Steps: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sz="2400" dirty="0"/>
              <a:t>Configure ‘</a:t>
            </a:r>
            <a:r>
              <a:rPr lang="en-US" sz="2400" dirty="0" err="1"/>
              <a:t>appsettings.json</a:t>
            </a:r>
            <a:r>
              <a:rPr lang="en-US" sz="2400" dirty="0"/>
              <a:t>’  with “Azure” section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sz="2400" dirty="0"/>
              <a:t>Change SQL Server integration Azure SQL integration in </a:t>
            </a:r>
            <a:r>
              <a:rPr lang="en-US" sz="2400" dirty="0" err="1"/>
              <a:t>AppHost</a:t>
            </a:r>
            <a:r>
              <a:rPr lang="en-US" sz="2400" dirty="0"/>
              <a:t> </a:t>
            </a:r>
          </a:p>
          <a:p>
            <a:pPr marL="658368" lvl="1" indent="-457200">
              <a:buFont typeface="+mj-lt"/>
              <a:buAutoNum type="arabicPeriod"/>
            </a:pP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016738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2AF62-6D48-9395-E30B-40FCB55F7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3515815-DDBC-2160-BB16-7233FF04B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🕸️ Hands-on #3  - Deployment to Azure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6C24A83-3FCD-E555-089E-89299E736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Resource provisioning / deprovisioning</a:t>
            </a: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Resources must be manually deprovisioned when finished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When stopping and rerunning the application, previously provisioned stuff is used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 .</a:t>
            </a:r>
            <a:r>
              <a:rPr lang="en-US" sz="2400" dirty="0" err="1"/>
              <a:t>ConfigureInfrastructure</a:t>
            </a:r>
            <a:r>
              <a:rPr lang="en-US" sz="2400" dirty="0"/>
              <a:t>(…) method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93135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2B7CE-EE5A-6CDB-9058-8BB7DEBF3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60421F6-140E-7F20-224C-A682433FE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🏋️‍♂️ Hands-on #4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E2BC1E3-B9C2-40FE-4905-D21D3036F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858500" cy="439314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b="1" dirty="0"/>
              <a:t>Integration of Azure Storage - error</a:t>
            </a:r>
          </a:p>
          <a:p>
            <a:pPr marL="201168" lvl="1" indent="0">
              <a:buNone/>
            </a:pPr>
            <a:r>
              <a:rPr lang="en-US" sz="2200" dirty="0"/>
              <a:t>📁 WS-</a:t>
            </a:r>
            <a:r>
              <a:rPr lang="en-US" sz="2200" dirty="0" err="1"/>
              <a:t>AspireApp</a:t>
            </a:r>
            <a:r>
              <a:rPr lang="en-US" sz="2200" dirty="0"/>
              <a:t>-HandsOn\04</a:t>
            </a:r>
          </a:p>
          <a:p>
            <a:pPr marL="201168" lvl="1" indent="0">
              <a:buNone/>
            </a:pPr>
            <a:r>
              <a:rPr lang="en-US" sz="2200" dirty="0"/>
              <a:t>🕳️ Problems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US" sz="2000" dirty="0"/>
              <a:t>Poland Central does not support this type of storage</a:t>
            </a:r>
          </a:p>
          <a:p>
            <a:pPr marL="201168" lvl="1" indent="0">
              <a:buNone/>
            </a:pPr>
            <a:r>
              <a:rPr lang="en-US" sz="2400" dirty="0"/>
              <a:t>👣 Steps: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sz="2200" dirty="0"/>
              <a:t>C</a:t>
            </a:r>
            <a:r>
              <a:rPr lang="en-US" sz="2400" dirty="0"/>
              <a:t>onfigure ‘location’ in ‘</a:t>
            </a:r>
            <a:r>
              <a:rPr lang="en-US" sz="2400" dirty="0" err="1"/>
              <a:t>appsettings.json</a:t>
            </a:r>
            <a:r>
              <a:rPr lang="en-US" sz="2400" dirty="0"/>
              <a:t>’  with ‘</a:t>
            </a:r>
            <a:r>
              <a:rPr lang="en-US" sz="2400" dirty="0" err="1"/>
              <a:t>polandcentral</a:t>
            </a:r>
            <a:r>
              <a:rPr lang="en-US" sz="2400" dirty="0"/>
              <a:t>’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sz="2400" dirty="0"/>
              <a:t>Add Azure Storage integration to ApiService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sz="2400" dirty="0"/>
              <a:t>Add Azure Storage integration to </a:t>
            </a:r>
            <a:r>
              <a:rPr lang="en-US" sz="2400" dirty="0" err="1"/>
              <a:t>AppHost</a:t>
            </a:r>
            <a:endParaRPr lang="en-US" sz="2400" dirty="0"/>
          </a:p>
          <a:p>
            <a:pPr marL="658368" lvl="1" indent="-457200">
              <a:buFont typeface="+mj-lt"/>
              <a:buAutoNum type="arabicPeriod"/>
            </a:pPr>
            <a:r>
              <a:rPr lang="en-US" sz="2400" dirty="0"/>
              <a:t>Try to run the solution with F5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sz="2400" dirty="0"/>
              <a:t>Observe failure</a:t>
            </a:r>
          </a:p>
          <a:p>
            <a:pPr marL="658368" lvl="1" indent="-457200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213790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9F9C382-387B-89F1-E586-8E1B9C8E9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59" y="125642"/>
            <a:ext cx="10808282" cy="609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105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43B95-5E7B-AF59-2286-3A26AB219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CEED1C1-91B7-4EB3-A54F-C6F5B972A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55" y="1268643"/>
            <a:ext cx="11943489" cy="432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224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C51E3-89A1-2B88-726E-CB883E403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82F06D-41C9-69DA-969F-46B7628DF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🏋️‍♂️ Hands-on #5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7E03856-DECB-FF0F-70A6-7798F6F48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858500" cy="439314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b="1" dirty="0"/>
              <a:t>Integration of Azure Storage</a:t>
            </a:r>
          </a:p>
          <a:p>
            <a:pPr marL="201168" lvl="1" indent="0">
              <a:buNone/>
            </a:pPr>
            <a:r>
              <a:rPr lang="en-US" sz="2200" dirty="0"/>
              <a:t>📁 WS-</a:t>
            </a:r>
            <a:r>
              <a:rPr lang="en-US" sz="2200" dirty="0" err="1"/>
              <a:t>AspireApp</a:t>
            </a:r>
            <a:r>
              <a:rPr lang="en-US" sz="2200" dirty="0"/>
              <a:t>-HandsOn\05-AzureStorage</a:t>
            </a:r>
          </a:p>
          <a:p>
            <a:pPr marL="201168" lvl="1" indent="0">
              <a:buNone/>
            </a:pPr>
            <a:r>
              <a:rPr lang="en-US" sz="2200" dirty="0"/>
              <a:t>📋 Prerequisites 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US" sz="2000" dirty="0"/>
              <a:t>Hands-on #4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US" dirty="0" err="1"/>
              <a:t>az</a:t>
            </a:r>
            <a:r>
              <a:rPr lang="en-US" dirty="0"/>
              <a:t> storage account update --resource-group {</a:t>
            </a:r>
            <a:r>
              <a:rPr lang="en-US" dirty="0" err="1"/>
              <a:t>resource_group</a:t>
            </a:r>
            <a:r>
              <a:rPr lang="en-US" dirty="0"/>
              <a:t>} --name {</a:t>
            </a:r>
            <a:r>
              <a:rPr lang="en-US" dirty="0" err="1"/>
              <a:t>storage_account_name</a:t>
            </a:r>
            <a:r>
              <a:rPr lang="en-US" dirty="0"/>
              <a:t>} --allow-shared-key-access true</a:t>
            </a:r>
            <a:endParaRPr lang="en-US" sz="2000" dirty="0"/>
          </a:p>
          <a:p>
            <a:pPr marL="201168" lvl="1" indent="0">
              <a:buNone/>
            </a:pPr>
            <a:r>
              <a:rPr lang="en-US" sz="2400" dirty="0"/>
              <a:t>👣 Steps:</a:t>
            </a:r>
          </a:p>
          <a:p>
            <a:pPr marL="1024128" lvl="3" indent="-457200">
              <a:buFont typeface="+mj-lt"/>
              <a:buAutoNum type="arabicPeriod"/>
            </a:pPr>
            <a:r>
              <a:rPr lang="en-US" sz="2200" dirty="0"/>
              <a:t>Change ‘location’ in ‘</a:t>
            </a:r>
            <a:r>
              <a:rPr lang="en-US" sz="2200" dirty="0" err="1"/>
              <a:t>appsettings.json</a:t>
            </a:r>
            <a:r>
              <a:rPr lang="en-US" sz="2200" dirty="0"/>
              <a:t>’  with </a:t>
            </a:r>
            <a:r>
              <a:rPr lang="en-US" sz="2400" dirty="0"/>
              <a:t>‘</a:t>
            </a:r>
            <a:r>
              <a:rPr lang="en-US" sz="2400" dirty="0" err="1"/>
              <a:t>northeurope</a:t>
            </a:r>
            <a:r>
              <a:rPr lang="en-US" sz="2400" dirty="0"/>
              <a:t>’ / ‘</a:t>
            </a:r>
            <a:r>
              <a:rPr lang="en-US" sz="2400" dirty="0" err="1"/>
              <a:t>eastus</a:t>
            </a:r>
            <a:r>
              <a:rPr lang="en-US" sz="2400" dirty="0"/>
              <a:t>’ / ‘</a:t>
            </a:r>
            <a:r>
              <a:rPr lang="en-US" sz="2400" dirty="0" err="1"/>
              <a:t>westus</a:t>
            </a:r>
            <a:r>
              <a:rPr lang="en-US" sz="2400" dirty="0"/>
              <a:t>’</a:t>
            </a:r>
          </a:p>
          <a:p>
            <a:pPr marL="1024128" lvl="3" indent="-457200">
              <a:buFont typeface="+mj-lt"/>
              <a:buAutoNum type="arabicPeriod"/>
            </a:pPr>
            <a:r>
              <a:rPr lang="en-US" sz="2200" dirty="0"/>
              <a:t>Try to run the solution with F5</a:t>
            </a:r>
          </a:p>
          <a:p>
            <a:pPr marL="1024128" lvl="3" indent="-457200">
              <a:buFont typeface="+mj-lt"/>
              <a:buAutoNum type="arabicPeriod"/>
            </a:pPr>
            <a:r>
              <a:rPr lang="en-US" sz="2200" dirty="0"/>
              <a:t>Observe successful behavior </a:t>
            </a:r>
          </a:p>
          <a:p>
            <a:pPr marL="201168" lvl="1" indent="0">
              <a:buNone/>
            </a:pPr>
            <a:r>
              <a:rPr lang="en-US" sz="2400" dirty="0"/>
              <a:t>⚙️ Options: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2000" dirty="0" err="1"/>
              <a:t>RunAsEmulator</a:t>
            </a:r>
            <a:r>
              <a:rPr lang="en-US" sz="2000" dirty="0"/>
              <a:t> – no need to provision to Azure during development, just when Publishing</a:t>
            </a:r>
          </a:p>
          <a:p>
            <a:pPr marL="658368" lvl="1" indent="-457200">
              <a:buFont typeface="+mj-lt"/>
              <a:buAutoNum type="arabicPeriod"/>
            </a:pP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664002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B9EC0-EB65-3386-102C-850833BD8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FB8C9EC-8774-08C1-23FA-54B8B7BC1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877550" cy="3566160"/>
          </a:xfrm>
        </p:spPr>
        <p:txBody>
          <a:bodyPr>
            <a:normAutofit/>
          </a:bodyPr>
          <a:lstStyle/>
          <a:p>
            <a:r>
              <a:rPr lang="en-US" dirty="0"/>
              <a:t>Dashboard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8FC9F7-911B-A072-84A3-C7609574E5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124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1A09A-3A07-52B6-358D-504E3E1E4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160C51-0ADD-DE2A-D049-AA0FAD352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- 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6AFB10-21D6-FFDA-6A2F-06DB9868E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0959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Introduction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Integrations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New service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MS-SQL, Azure Storage, RabbitMQ…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Dashboard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Deployment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Testing </a:t>
            </a:r>
          </a:p>
        </p:txBody>
      </p:sp>
    </p:spTree>
    <p:extLst>
      <p:ext uri="{BB962C8B-B14F-4D97-AF65-F5344CB8AC3E}">
        <p14:creationId xmlns:p14="http://schemas.microsoft.com/office/powerpoint/2010/main" val="42106275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EBB91-4034-0628-D97F-2D0CE1071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41348F0-C73A-59FD-24F2-DF618F4DC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Resources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54F708-14DA-A7A3-C88B-B00ABBE83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Resources, that your app is composed of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Projects, Containers, Executables, Azure Resources…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 Different kind of visualizations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Table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Graph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468795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6E8E0-A83C-26E7-A9EB-59489FF62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812440-52DF-3F70-B69F-0403EA1D4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0508"/>
            <a:ext cx="12192000" cy="539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429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A63D2-AFB6-6251-384C-6AECA29BE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945DBDF-5A0E-E73B-E229-DE841C84C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726" y="0"/>
            <a:ext cx="85905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73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BB0ED-1A8E-D554-DF7A-7A22D5D92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19D13C-9E46-672A-FC9C-DA6191C81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Custom commands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DBFDEC-D280-66E7-E540-86B8E4A31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You can write your own commands for resource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Clearing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Adding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Executing scripts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.</a:t>
            </a:r>
            <a:r>
              <a:rPr lang="en-US" dirty="0" err="1"/>
              <a:t>WithCommand</a:t>
            </a:r>
            <a:r>
              <a:rPr lang="en-US" dirty="0"/>
              <a:t>&lt;</a:t>
            </a:r>
            <a:r>
              <a:rPr lang="en-US" dirty="0" err="1"/>
              <a:t>Tresource</a:t>
            </a:r>
            <a:r>
              <a:rPr lang="en-US" dirty="0"/>
              <a:t>&gt;(…)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.</a:t>
            </a:r>
            <a:r>
              <a:rPr lang="en-US" dirty="0" err="1"/>
              <a:t>WithHttpCommand</a:t>
            </a:r>
            <a:r>
              <a:rPr lang="en-US" dirty="0"/>
              <a:t>&lt;</a:t>
            </a:r>
            <a:r>
              <a:rPr lang="en-US" dirty="0" err="1"/>
              <a:t>Tresource</a:t>
            </a:r>
            <a:r>
              <a:rPr lang="en-US" dirty="0"/>
              <a:t>&gt;(…)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Logs from command-run are available in log of corresponding resource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⚠️ Commands are available just in development mode, not when deployed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900264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1353F-1531-7C5C-642B-3F451E8BF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A2F3D1-26ED-1249-9A53-76C0C7E12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" y="1003623"/>
            <a:ext cx="12103368" cy="449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089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B3A50-EE29-1B95-F00C-FFE822C46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13C865-9478-0BBF-FF76-2C3E8D265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🏋️‍♂️ Hands-on #6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A0EEE5-7918-6717-1998-2F72CF6D2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858500" cy="439314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b="1" dirty="0"/>
              <a:t>Writing custom commands for Azure Storage – </a:t>
            </a:r>
            <a:r>
              <a:rPr lang="en-US" sz="2400" b="1" dirty="0" err="1"/>
              <a:t>AddFile</a:t>
            </a:r>
            <a:r>
              <a:rPr lang="en-US" sz="2400" b="1" dirty="0"/>
              <a:t>, </a:t>
            </a:r>
            <a:r>
              <a:rPr lang="en-US" sz="2400" b="1" dirty="0" err="1"/>
              <a:t>ClearContainer</a:t>
            </a:r>
            <a:endParaRPr lang="en-US" sz="2400" b="1" dirty="0"/>
          </a:p>
          <a:p>
            <a:pPr marL="201168" lvl="1" indent="0">
              <a:buNone/>
            </a:pPr>
            <a:r>
              <a:rPr lang="en-US" sz="2200" dirty="0"/>
              <a:t>📁 WS-</a:t>
            </a:r>
            <a:r>
              <a:rPr lang="en-US" sz="2200" dirty="0" err="1"/>
              <a:t>AspireApp</a:t>
            </a:r>
            <a:r>
              <a:rPr lang="en-US" sz="2200" dirty="0"/>
              <a:t>-HandsOn\06-CustomCommands-AzureStorage</a:t>
            </a:r>
          </a:p>
          <a:p>
            <a:pPr marL="201168" lvl="1" indent="0">
              <a:buNone/>
            </a:pPr>
            <a:r>
              <a:rPr lang="en-US" sz="2200" dirty="0"/>
              <a:t>📋 </a:t>
            </a:r>
            <a:r>
              <a:rPr lang="en-US" sz="2200" dirty="0" err="1"/>
              <a:t>Prerequsities</a:t>
            </a:r>
            <a:r>
              <a:rPr lang="en-US" sz="2200" dirty="0"/>
              <a:t> 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US" sz="2000" dirty="0"/>
              <a:t>Exercise #5 completed</a:t>
            </a:r>
          </a:p>
          <a:p>
            <a:pPr marL="201168" lvl="1" indent="0">
              <a:buNone/>
            </a:pPr>
            <a:r>
              <a:rPr lang="en-US" sz="2400" dirty="0"/>
              <a:t>👣 Steps:</a:t>
            </a:r>
          </a:p>
          <a:p>
            <a:pPr marL="1024128" lvl="3" indent="-457200">
              <a:buFont typeface="+mj-lt"/>
              <a:buAutoNum type="arabicPeriod"/>
            </a:pPr>
            <a:r>
              <a:rPr lang="en-US" sz="2000" dirty="0"/>
              <a:t>Create new class for extension methods</a:t>
            </a:r>
          </a:p>
          <a:p>
            <a:pPr marL="1024128" lvl="3" indent="-457200">
              <a:buFont typeface="+mj-lt"/>
              <a:buAutoNum type="arabicPeriod"/>
            </a:pPr>
            <a:r>
              <a:rPr lang="en-US" sz="2000" dirty="0"/>
              <a:t>Add extension methods </a:t>
            </a:r>
          </a:p>
          <a:p>
            <a:pPr marL="1207008" lvl="4" indent="-457200">
              <a:buFont typeface="+mj-lt"/>
              <a:buAutoNum type="arabicPeriod"/>
            </a:pPr>
            <a:r>
              <a:rPr lang="en-US" sz="1800" dirty="0"/>
              <a:t>‘public static </a:t>
            </a:r>
            <a:r>
              <a:rPr lang="en-US" sz="1800" dirty="0" err="1"/>
              <a:t>IResourceBuilder</a:t>
            </a:r>
            <a:r>
              <a:rPr lang="en-US" sz="1800" dirty="0"/>
              <a:t>&lt;</a:t>
            </a:r>
            <a:r>
              <a:rPr lang="en-US" sz="1800" dirty="0" err="1"/>
              <a:t>AzureStorageResource</a:t>
            </a:r>
            <a:r>
              <a:rPr lang="en-US" sz="1800" dirty="0"/>
              <a:t>&gt; </a:t>
            </a:r>
            <a:r>
              <a:rPr lang="en-US" sz="1800" dirty="0" err="1"/>
              <a:t>WithAddFileCommand</a:t>
            </a:r>
            <a:r>
              <a:rPr lang="en-US" sz="1800" dirty="0"/>
              <a:t>(this </a:t>
            </a:r>
            <a:r>
              <a:rPr lang="en-US" sz="1800" dirty="0" err="1"/>
              <a:t>IResourceBuilder</a:t>
            </a:r>
            <a:r>
              <a:rPr lang="en-US" sz="1800" dirty="0"/>
              <a:t>&lt;</a:t>
            </a:r>
            <a:r>
              <a:rPr lang="en-US" sz="1800" dirty="0" err="1"/>
              <a:t>AzureStorageResource</a:t>
            </a:r>
            <a:r>
              <a:rPr lang="en-US" sz="1800" dirty="0"/>
              <a:t>&gt; builder)’</a:t>
            </a:r>
          </a:p>
          <a:p>
            <a:pPr marL="1207008" lvl="4" indent="-457200">
              <a:buFont typeface="+mj-lt"/>
              <a:buAutoNum type="arabicPeriod"/>
            </a:pPr>
            <a:r>
              <a:rPr lang="en-US" sz="1800" dirty="0"/>
              <a:t>‘public static </a:t>
            </a:r>
            <a:r>
              <a:rPr lang="en-US" sz="1800" dirty="0" err="1"/>
              <a:t>IResourceBuilder</a:t>
            </a:r>
            <a:r>
              <a:rPr lang="en-US" sz="1800" dirty="0"/>
              <a:t>&lt;</a:t>
            </a:r>
            <a:r>
              <a:rPr lang="en-US" sz="1800" dirty="0" err="1"/>
              <a:t>AzureStorageResource</a:t>
            </a:r>
            <a:r>
              <a:rPr lang="en-US" sz="1800" dirty="0"/>
              <a:t>&gt; </a:t>
            </a:r>
            <a:r>
              <a:rPr lang="en-US" sz="1800" dirty="0" err="1"/>
              <a:t>WithClearContainerCommand</a:t>
            </a:r>
            <a:r>
              <a:rPr lang="en-US" sz="1800" dirty="0"/>
              <a:t>(this </a:t>
            </a:r>
            <a:r>
              <a:rPr lang="en-US" sz="1800" dirty="0" err="1"/>
              <a:t>IResourceBuilder</a:t>
            </a:r>
            <a:r>
              <a:rPr lang="en-US" sz="1800" dirty="0"/>
              <a:t>&lt;</a:t>
            </a:r>
            <a:r>
              <a:rPr lang="en-US" sz="1800" dirty="0" err="1"/>
              <a:t>AzureStorageResource</a:t>
            </a:r>
            <a:r>
              <a:rPr lang="en-US" sz="1800" dirty="0"/>
              <a:t>&gt; builder)’</a:t>
            </a:r>
          </a:p>
          <a:p>
            <a:pPr marL="1024128" lvl="3" indent="-457200">
              <a:buFont typeface="+mj-lt"/>
              <a:buAutoNum type="arabicPeriod"/>
            </a:pPr>
            <a:r>
              <a:rPr lang="en-US" sz="2000" dirty="0"/>
              <a:t>Add code to those methods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799328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235A4-45C9-00A0-60BD-805C45350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A4AC2EF-7E3A-5F6F-E9BC-F70AD7A1E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GitHub Copilot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F3C9D1B-7093-2C96-BE49-F91E59211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You can use your AI-buddy </a:t>
            </a:r>
            <a:r>
              <a:rPr lang="en-US" sz="2400" dirty="0">
                <a:sym typeface="Wingdings" panose="05000000000000000000" pitchFamily="2" charset="2"/>
              </a:rPr>
              <a:t>even here 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 Only available, when app run from IDE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>
                <a:sym typeface="Wingdings" panose="05000000000000000000" pitchFamily="2" charset="2"/>
              </a:rPr>
              <a:t>GitHub account, valid Copilot subscription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 🎬 Authorization failure in Clear Container custom command </a:t>
            </a: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239557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7B260-DFF0-D930-CBD9-FE9F16B11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7602892-E394-EA4C-29CA-CB8AFDF8C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Console &amp; Structured logs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752632-0350-94B6-2E40-403F89077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923F930-4287-1A9C-1A13-16D41D8CF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202" y="4056512"/>
            <a:ext cx="8628903" cy="2168473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BC42ED9-5AF1-2E07-4117-611CCD626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432" y="1845734"/>
            <a:ext cx="8466444" cy="20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094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CA4B9-4BD7-EAAA-2F45-F94FE9B75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1B50B57-0A33-447A-299A-FEAD34B25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Traces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D1D6F53-0FF3-0A50-3D39-72B054664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828421" cy="47395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 This is </a:t>
            </a:r>
            <a:r>
              <a:rPr lang="en-US" sz="2200"/>
              <a:t>the consequence </a:t>
            </a:r>
            <a:r>
              <a:rPr lang="en-US" sz="2200" dirty="0"/>
              <a:t>of ‘.</a:t>
            </a:r>
            <a:r>
              <a:rPr lang="en-US" sz="2200" dirty="0" err="1"/>
              <a:t>AddServiceDefaults</a:t>
            </a:r>
            <a:r>
              <a:rPr lang="en-US" sz="2200" dirty="0"/>
              <a:t>’ call in all appropriate places</a:t>
            </a:r>
            <a:endParaRPr lang="en-US" sz="2400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B69D19-A99D-3F60-07E5-E85A438A4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19" y="2755481"/>
            <a:ext cx="11935761" cy="25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4478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C575E-3293-1881-2154-A642A7706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6F1AAE5-D700-09D6-DDBA-B44A41550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5" y="1788501"/>
            <a:ext cx="12066009" cy="328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396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8CDEE-0E02-F9D7-0513-ED184B401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EA02664-51B1-4FF5-6F11-A588F62B2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Installing prerequisites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EA87EA-8EAB-B9C0-6B1E-5205D42B08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make sure you have everything</a:t>
            </a:r>
          </a:p>
        </p:txBody>
      </p:sp>
    </p:spTree>
    <p:extLst>
      <p:ext uri="{BB962C8B-B14F-4D97-AF65-F5344CB8AC3E}">
        <p14:creationId xmlns:p14="http://schemas.microsoft.com/office/powerpoint/2010/main" val="18951203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BA80B-0A35-B176-6CD5-6FB9C3456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02F6A47-A4C8-852F-E9C9-691999FA1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08" y="450113"/>
            <a:ext cx="11727184" cy="3776447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C79F02D-683E-C86D-5518-35D9126B7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31" y="4526967"/>
            <a:ext cx="11908338" cy="188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580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879A4-6785-5A1B-4146-6CB1E30E3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0700FC6-99A4-F606-E3BB-B2A26E09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877550" cy="3566160"/>
          </a:xfrm>
        </p:spPr>
        <p:txBody>
          <a:bodyPr>
            <a:normAutofit/>
          </a:bodyPr>
          <a:lstStyle/>
          <a:p>
            <a:r>
              <a:rPr lang="en-US" dirty="0" err="1"/>
              <a:t>Eventing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C9BA843-9793-7D75-5658-EE577339D1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673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288A6-8F48-2B54-4904-DBFDDA880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31D292C-41F8-BE72-D3F3-9AF79F5C5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1D9257-3C5C-5AC6-49EC-5C06D3381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dirty="0" err="1"/>
              <a:t>AppHost</a:t>
            </a:r>
            <a:r>
              <a:rPr lang="en-US" sz="2400" dirty="0"/>
              <a:t> events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err="1"/>
              <a:t>BeforeStartEvent</a:t>
            </a:r>
            <a:r>
              <a:rPr lang="en-US" sz="2000" dirty="0"/>
              <a:t>, </a:t>
            </a:r>
            <a:r>
              <a:rPr lang="en-US" sz="2000" dirty="0" err="1"/>
              <a:t>ResourceEndpointsAllocatedEvent</a:t>
            </a:r>
            <a:r>
              <a:rPr lang="en-US" sz="2000" dirty="0"/>
              <a:t>, </a:t>
            </a:r>
            <a:r>
              <a:rPr lang="en-US" sz="2000" dirty="0" err="1"/>
              <a:t>AfterResourcesCreatedEvent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 Resource events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err="1"/>
              <a:t>InitializeResourceEvent</a:t>
            </a:r>
            <a:r>
              <a:rPr lang="en-US" sz="2000" dirty="0"/>
              <a:t>, </a:t>
            </a:r>
            <a:r>
              <a:rPr lang="en-US" sz="2000" dirty="0" err="1"/>
              <a:t>ResourceEndpointsAllocatedEvent</a:t>
            </a:r>
            <a:r>
              <a:rPr lang="en-US" sz="2000" dirty="0"/>
              <a:t>, </a:t>
            </a:r>
            <a:r>
              <a:rPr lang="en-US" sz="2000" dirty="0" err="1"/>
              <a:t>ConnectionStringAvailableEvent</a:t>
            </a:r>
            <a:r>
              <a:rPr lang="en-US" sz="2000" dirty="0"/>
              <a:t>, </a:t>
            </a:r>
            <a:r>
              <a:rPr lang="en-US" sz="2000" dirty="0" err="1"/>
              <a:t>BeforeResourceStartedEvent</a:t>
            </a:r>
            <a:r>
              <a:rPr lang="en-US" sz="2000" dirty="0"/>
              <a:t>, </a:t>
            </a:r>
            <a:r>
              <a:rPr lang="en-US" sz="2000" dirty="0" err="1"/>
              <a:t>ResourceReadyEvent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487690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6B2DF-8998-F4DC-02C1-FBA7B594D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F5DA92-458F-4176-CB3D-7A435E5C8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877550" cy="3566160"/>
          </a:xfrm>
        </p:spPr>
        <p:txBody>
          <a:bodyPr>
            <a:normAutofit/>
          </a:bodyPr>
          <a:lstStyle/>
          <a:p>
            <a:r>
              <a:rPr lang="en-US"/>
              <a:t>Deploying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BF26FDF-5989-CA39-0C7A-2E503C6A02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5738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A2F05-0128-9FAE-BBBA-E5F2EBB05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4EA1995-A229-C95C-C368-5C45557E9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options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011568-D8C4-DC37-E909-9D71B7F06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 Visual Studio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 Azure Developer CLI (</a:t>
            </a:r>
            <a:r>
              <a:rPr lang="en-US" sz="2400" b="1" dirty="0" err="1"/>
              <a:t>azd</a:t>
            </a:r>
            <a:r>
              <a:rPr lang="en-US" sz="2400" b="1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Aspir8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Publish to Docker Compose</a:t>
            </a: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43766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B9AC0-1576-A9AA-BDEC-34DFCF1DA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8613F92-C66A-B16F-BB62-6AA51D77A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8" y="184355"/>
            <a:ext cx="12012303" cy="648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527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EFE28-B367-75BF-A37F-A3FA05BA1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0A9582-9B3F-D286-94DA-378E9EE11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31" y="5916168"/>
            <a:ext cx="11880337" cy="800337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0C73165-DA4A-BB64-8586-148C3C63C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23" y="141495"/>
            <a:ext cx="11518353" cy="570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2057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46843-1039-E80F-ACD6-69BFF54F8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B6239AE-8978-756A-790D-090179CCC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812" y="0"/>
            <a:ext cx="5498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36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8CF72-93EE-EEB0-C0D0-1FEC59F58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BA48A07-15B3-0CD3-A8C2-43A6A25C7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🏋️‍♂️ Hands-on #7a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979B300-FE47-7D85-9C9A-E8BB40C58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858500" cy="4461761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b="1" dirty="0"/>
              <a:t>Deployment to Azure – using Visual Studio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📋 </a:t>
            </a:r>
            <a:r>
              <a:rPr lang="en-US" sz="2200" dirty="0" err="1"/>
              <a:t>Prerequsities</a:t>
            </a:r>
            <a:r>
              <a:rPr lang="en-US" sz="2200" dirty="0"/>
              <a:t> 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US" sz="2000" dirty="0" err="1"/>
              <a:t>AppHost</a:t>
            </a:r>
            <a:r>
              <a:rPr lang="en-US" sz="2000" dirty="0"/>
              <a:t>/</a:t>
            </a:r>
            <a:r>
              <a:rPr lang="en-US" sz="2000" dirty="0" err="1"/>
              <a:t>Program.cs</a:t>
            </a:r>
            <a:r>
              <a:rPr lang="en-US" sz="2000" dirty="0"/>
              <a:t> from Hands-on #3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🕳️ Problems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US" sz="1800" dirty="0"/>
              <a:t>.</a:t>
            </a:r>
            <a:r>
              <a:rPr lang="en-US" sz="1800" dirty="0" err="1"/>
              <a:t>ConfigureInfrastructure</a:t>
            </a:r>
            <a:r>
              <a:rPr lang="en-US" sz="1800" dirty="0"/>
              <a:t> – let’s specify username and password for SQL server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US" sz="1800" dirty="0" err="1"/>
              <a:t>az</a:t>
            </a:r>
            <a:r>
              <a:rPr lang="en-US" sz="1800" dirty="0"/>
              <a:t> </a:t>
            </a:r>
            <a:r>
              <a:rPr lang="en-US" sz="1800" dirty="0" err="1"/>
              <a:t>sql</a:t>
            </a:r>
            <a:r>
              <a:rPr lang="en-US" sz="1800" dirty="0"/>
              <a:t> server ad-only-auth disable --resource-group &lt;</a:t>
            </a:r>
            <a:r>
              <a:rPr lang="en-US" sz="1800" dirty="0" err="1"/>
              <a:t>myresource</a:t>
            </a:r>
            <a:r>
              <a:rPr lang="en-US" sz="1800" dirty="0"/>
              <a:t>&gt; --name &lt;</a:t>
            </a:r>
            <a:r>
              <a:rPr lang="en-US" sz="1800" dirty="0" err="1"/>
              <a:t>myserver</a:t>
            </a:r>
            <a:r>
              <a:rPr lang="en-US" sz="1800" dirty="0"/>
              <a:t>&gt;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US" sz="1800" dirty="0"/>
              <a:t>Initial script – let’s use Azure Data Studio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👣 Steps: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sz="2200" dirty="0"/>
              <a:t>Use </a:t>
            </a:r>
            <a:r>
              <a:rPr lang="en-US" sz="2200" dirty="0" err="1"/>
              <a:t>ConfigureInfrastructure</a:t>
            </a:r>
            <a:r>
              <a:rPr lang="en-US" sz="2200" dirty="0"/>
              <a:t> method on </a:t>
            </a:r>
            <a:r>
              <a:rPr lang="en-US" sz="2200" dirty="0" err="1"/>
              <a:t>AzureSql</a:t>
            </a:r>
            <a:r>
              <a:rPr lang="en-US" sz="2200" dirty="0"/>
              <a:t> integration to specify username and pw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sz="2200" dirty="0"/>
              <a:t>Right click on </a:t>
            </a:r>
            <a:r>
              <a:rPr lang="en-US" sz="2200" dirty="0" err="1"/>
              <a:t>AppHost</a:t>
            </a:r>
            <a:r>
              <a:rPr lang="en-US" sz="2200" dirty="0"/>
              <a:t> project, and select Publish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sz="2200" dirty="0"/>
              <a:t>Create environment, and then Publish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sz="2200" dirty="0"/>
              <a:t>Wait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sz="2200" dirty="0"/>
              <a:t>Check Output window for Dashboard URL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sz="2200" dirty="0"/>
              <a:t>Insert data to SQL via Azure Data Studio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006540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1C660-5A62-D85C-286A-F6DEF4A9E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CA09D34-D45F-E366-1A37-39886B0B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🏋️‍♂️ Hands-on #7b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CA3817-9FE3-FA46-E1B7-FC21F86EE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858500" cy="445243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b="1" dirty="0"/>
              <a:t>Deployment to Azure – using ‘</a:t>
            </a:r>
            <a:r>
              <a:rPr lang="en-US" sz="2400" b="1" dirty="0" err="1"/>
              <a:t>azd</a:t>
            </a:r>
            <a:r>
              <a:rPr lang="en-US" sz="2400" b="1" dirty="0"/>
              <a:t>’ tool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📋 </a:t>
            </a:r>
            <a:r>
              <a:rPr lang="en-US" sz="2200" dirty="0" err="1"/>
              <a:t>Prerequsities</a:t>
            </a:r>
            <a:r>
              <a:rPr lang="en-US" sz="2200" dirty="0"/>
              <a:t> 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US" sz="2000" dirty="0" err="1"/>
              <a:t>AppHost</a:t>
            </a:r>
            <a:r>
              <a:rPr lang="en-US" sz="2000" dirty="0"/>
              <a:t>/</a:t>
            </a:r>
            <a:r>
              <a:rPr lang="en-US" sz="2000" dirty="0" err="1"/>
              <a:t>Program.cs</a:t>
            </a:r>
            <a:r>
              <a:rPr lang="en-US" sz="2000" dirty="0"/>
              <a:t> from Hands-on #3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🕳️ Problems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US" sz="1800" dirty="0"/>
              <a:t>.</a:t>
            </a:r>
            <a:r>
              <a:rPr lang="en-US" sz="1800" dirty="0" err="1"/>
              <a:t>ConfigureInfrastructure</a:t>
            </a:r>
            <a:r>
              <a:rPr lang="en-US" sz="1800" dirty="0"/>
              <a:t> – let’s specify username and password for SQL server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US" sz="1800" dirty="0" err="1"/>
              <a:t>az</a:t>
            </a:r>
            <a:r>
              <a:rPr lang="en-US" sz="1800" dirty="0"/>
              <a:t> </a:t>
            </a:r>
            <a:r>
              <a:rPr lang="en-US" sz="1800" dirty="0" err="1"/>
              <a:t>sql</a:t>
            </a:r>
            <a:r>
              <a:rPr lang="en-US" sz="1800" dirty="0"/>
              <a:t> server ad-only-auth disable --resource-group &lt;</a:t>
            </a:r>
            <a:r>
              <a:rPr lang="en-US" sz="1800" dirty="0" err="1"/>
              <a:t>myresource</a:t>
            </a:r>
            <a:r>
              <a:rPr lang="en-US" sz="1800" dirty="0"/>
              <a:t>&gt; --name &lt;</a:t>
            </a:r>
            <a:r>
              <a:rPr lang="en-US" sz="1800" dirty="0" err="1"/>
              <a:t>myserver</a:t>
            </a:r>
            <a:r>
              <a:rPr lang="en-US" sz="1800" dirty="0"/>
              <a:t>&gt;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US" sz="1800" dirty="0"/>
              <a:t>Initial script – let’s use Azure Data Studio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👣 Steps: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sz="2200" dirty="0"/>
              <a:t>Use </a:t>
            </a:r>
            <a:r>
              <a:rPr lang="en-US" sz="2200" dirty="0" err="1"/>
              <a:t>ConfigureInfrastructure</a:t>
            </a:r>
            <a:r>
              <a:rPr lang="en-US" sz="2200" dirty="0"/>
              <a:t> method on </a:t>
            </a:r>
            <a:r>
              <a:rPr lang="en-US" sz="2200" dirty="0" err="1"/>
              <a:t>AzureSql</a:t>
            </a:r>
            <a:r>
              <a:rPr lang="en-US" sz="2200" dirty="0"/>
              <a:t> integration to specify username and pw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sz="2200" dirty="0"/>
              <a:t>Use command ‘</a:t>
            </a:r>
            <a:r>
              <a:rPr lang="en-US" sz="2200" dirty="0" err="1"/>
              <a:t>azd</a:t>
            </a:r>
            <a:r>
              <a:rPr lang="en-US" sz="2200" dirty="0"/>
              <a:t> auth login’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sz="2200" dirty="0"/>
              <a:t>Use command ‘</a:t>
            </a:r>
            <a:r>
              <a:rPr lang="en-US" sz="2200" dirty="0" err="1"/>
              <a:t>azd</a:t>
            </a:r>
            <a:r>
              <a:rPr lang="en-US" sz="2200" dirty="0"/>
              <a:t> </a:t>
            </a:r>
            <a:r>
              <a:rPr lang="en-US" sz="2200" dirty="0" err="1"/>
              <a:t>init</a:t>
            </a:r>
            <a:r>
              <a:rPr lang="en-US" sz="2200" dirty="0"/>
              <a:t>’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sz="2200" dirty="0"/>
              <a:t>Use command ‘</a:t>
            </a:r>
            <a:r>
              <a:rPr lang="en-US" sz="2200" dirty="0" err="1"/>
              <a:t>azd</a:t>
            </a:r>
            <a:r>
              <a:rPr lang="en-US" sz="2200" dirty="0"/>
              <a:t> up’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sz="2200" dirty="0"/>
              <a:t>Use command ‘</a:t>
            </a:r>
            <a:r>
              <a:rPr lang="en-US" sz="2200" dirty="0" err="1"/>
              <a:t>azd</a:t>
            </a:r>
            <a:r>
              <a:rPr lang="en-US" sz="2200" dirty="0"/>
              <a:t> monitor’</a:t>
            </a:r>
          </a:p>
        </p:txBody>
      </p:sp>
    </p:spTree>
    <p:extLst>
      <p:ext uri="{BB962C8B-B14F-4D97-AF65-F5344CB8AC3E}">
        <p14:creationId xmlns:p14="http://schemas.microsoft.com/office/powerpoint/2010/main" val="4272610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98EAE-A807-9E8A-D709-9CA3A0536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882CE40-38C3-5D25-D831-879415950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B24C07C-5BAA-F40B-C2CA-812F77E89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856422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.NET 8.0 / .NET 9.0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OCI (Open Container Initiative) compliant container runtime</a:t>
            </a:r>
          </a:p>
          <a:p>
            <a:pPr marL="201168" lvl="1" indent="0">
              <a:buNone/>
            </a:pPr>
            <a:r>
              <a:rPr lang="en-US" sz="2200" dirty="0"/>
              <a:t>Docker, </a:t>
            </a:r>
            <a:r>
              <a:rPr lang="en-US" sz="2200" dirty="0" err="1"/>
              <a:t>Podman</a:t>
            </a:r>
            <a:r>
              <a:rPr lang="en-US" sz="2200"/>
              <a:t>… </a:t>
            </a:r>
            <a:endParaRPr lang="en-US" sz="2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IDE</a:t>
            </a:r>
          </a:p>
          <a:p>
            <a:pPr marL="201168" lvl="1" indent="0">
              <a:buNone/>
            </a:pPr>
            <a:r>
              <a:rPr lang="en-US" sz="2200" dirty="0"/>
              <a:t>Visual Studio 2022 – version 17.9 or higher</a:t>
            </a:r>
          </a:p>
          <a:p>
            <a:pPr marL="201168" lvl="1" indent="0">
              <a:buNone/>
            </a:pPr>
            <a:r>
              <a:rPr lang="en-US" sz="2200" dirty="0"/>
              <a:t>VS Code</a:t>
            </a:r>
          </a:p>
          <a:p>
            <a:pPr marL="201168" lvl="1" indent="0">
              <a:buNone/>
            </a:pPr>
            <a:r>
              <a:rPr lang="en-US" sz="2200" dirty="0"/>
              <a:t>JetBrains Rider + .NET Aspire plugin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Azure Developer CLI</a:t>
            </a:r>
            <a:endParaRPr lang="en-US" sz="2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dirty="0">
                <a:hlinkClick r:id="rId2"/>
              </a:rPr>
              <a:t>https://learn.microsoft.com/en-us/dotnet/aspire/fundamentals/setup-tooling</a:t>
            </a: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4493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37CEA-8140-BBAD-2AFE-E114DB984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5877CD4-9E15-DAFE-1321-6183932E3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877550" cy="3566160"/>
          </a:xfrm>
        </p:spPr>
        <p:txBody>
          <a:bodyPr>
            <a:normAutofit/>
          </a:bodyPr>
          <a:lstStyle/>
          <a:p>
            <a:r>
              <a:rPr lang="en-US" dirty="0"/>
              <a:t>Testing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9F49F2F-E8F0-7CFA-D5CA-15917DC6DD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2646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D12EF-4DB7-0902-6524-9F940FEF8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970D366-208E-A817-59FA-8B57C4C25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88C3CF3-43D1-3F14-8A0B-0F10A2E6C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Test project can be added, when creating Aspire App, or later</a:t>
            </a:r>
            <a:r>
              <a:rPr lang="sk-SK" sz="2400" dirty="0"/>
              <a:t> </a:t>
            </a: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C7E71F-B26D-AED9-E9FF-0409C92D6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280" y="2558245"/>
            <a:ext cx="7203440" cy="33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1393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FDCB1-B205-0444-DAE8-02DEB9C66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BD93E15-2CFC-F54C-3A0D-ED3A9B6AA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0932F8-0E0D-FD76-E627-99D864EDA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Usage of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DistributedApplicationTestingBuilder</a:t>
            </a: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06A0BED-419D-72B3-B22A-95510A0D9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383" y="2391750"/>
            <a:ext cx="8781234" cy="386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660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FC529-3223-C5D1-95FB-6C15E9329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7A6CB2F-4CF1-6CF4-3CDC-C6010853E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9040A9-D1AC-62CD-7861-F546D8BD4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Get connection string to some resource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Naming – you must use same name as in </a:t>
            </a:r>
            <a:r>
              <a:rPr lang="en-US" sz="2400" dirty="0" err="1"/>
              <a:t>AppHost</a:t>
            </a:r>
            <a:r>
              <a:rPr lang="en-US" sz="2400" dirty="0"/>
              <a:t>/</a:t>
            </a:r>
            <a:r>
              <a:rPr lang="en-US" sz="2400" dirty="0" err="1"/>
              <a:t>Program.cs</a:t>
            </a:r>
            <a:r>
              <a:rPr lang="en-US" sz="2400" dirty="0"/>
              <a:t> file</a:t>
            </a: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3D1AC64-7E2F-7C79-7733-5288BA7D0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940" y="2830571"/>
            <a:ext cx="9868119" cy="326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69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6EF91-D423-9295-AC53-61BC1363E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30AC405-AE76-691B-BC7A-63A6C2179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7CF06BA-2779-7EF8-3833-C6BD19C5A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Whole app is started</a:t>
            </a: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026" name="Picture 2" descr=".NET Aspire testing diagram">
            <a:extLst>
              <a:ext uri="{FF2B5EF4-FFF2-40B4-BE49-F238E27FC236}">
                <a16:creationId xmlns:a16="http://schemas.microsoft.com/office/drawing/2014/main" id="{27BF6FC1-7B87-805C-E9E7-C2C1C124F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318" y="2480875"/>
            <a:ext cx="9803364" cy="3760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3519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74E72-A045-CE26-6D74-BCCBBD70E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50B207-6632-B859-148E-1BE98BC20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0F0ACF-33F0-5946-2222-C87561BDA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36" y="2976037"/>
            <a:ext cx="11758128" cy="177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7116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32C18-A196-AD3A-E4FD-B3C1BEE3B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94D8AEA-7E7D-BDA2-176D-F241E223B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🏋️‍♂️ Hands-on #8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C5DDEF-0E5B-0228-962B-8F2B84456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858500" cy="439314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b="1" dirty="0"/>
              <a:t>Write test for ApiService</a:t>
            </a:r>
          </a:p>
          <a:p>
            <a:pPr marL="201168" lvl="1" indent="0">
              <a:buNone/>
            </a:pPr>
            <a:r>
              <a:rPr lang="en-US" sz="2200" dirty="0"/>
              <a:t>📁 WS-</a:t>
            </a:r>
            <a:r>
              <a:rPr lang="en-US" sz="2200" dirty="0" err="1"/>
              <a:t>AspireApp</a:t>
            </a:r>
            <a:r>
              <a:rPr lang="en-US" sz="2200" dirty="0"/>
              <a:t>-HandsOn\08-Test-ApiService</a:t>
            </a:r>
          </a:p>
          <a:p>
            <a:pPr marL="201168" lvl="1" indent="0">
              <a:buNone/>
            </a:pPr>
            <a:r>
              <a:rPr lang="en-US" sz="2400" dirty="0"/>
              <a:t>👣 Steps: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sz="2400" dirty="0"/>
              <a:t>Create new project – ‘</a:t>
            </a:r>
            <a:r>
              <a:rPr lang="en-US" sz="2400" i="1" dirty="0"/>
              <a:t>.NET Aspire Starter App</a:t>
            </a:r>
            <a:r>
              <a:rPr lang="en-US" sz="2400" dirty="0"/>
              <a:t>’, in ‘</a:t>
            </a:r>
            <a:r>
              <a:rPr lang="en-US" sz="2400" i="1" dirty="0"/>
              <a:t>Create a test project</a:t>
            </a:r>
            <a:r>
              <a:rPr lang="en-US" sz="2400" dirty="0"/>
              <a:t>’ select ‘</a:t>
            </a:r>
            <a:r>
              <a:rPr lang="en-US" sz="2400" i="1" dirty="0" err="1"/>
              <a:t>NUnit</a:t>
            </a:r>
            <a:r>
              <a:rPr lang="en-US" sz="2400" dirty="0"/>
              <a:t>’</a:t>
            </a:r>
            <a:endParaRPr lang="en-US" sz="2200" dirty="0"/>
          </a:p>
          <a:p>
            <a:pPr marL="658368" lvl="1" indent="-457200">
              <a:buFont typeface="+mj-lt"/>
              <a:buAutoNum type="arabicPeriod"/>
            </a:pPr>
            <a:r>
              <a:rPr lang="en-US" sz="2200" dirty="0"/>
              <a:t>Add new test to the </a:t>
            </a:r>
            <a:r>
              <a:rPr lang="en-US" sz="2200" dirty="0" err="1"/>
              <a:t>WebTests.cs</a:t>
            </a:r>
            <a:r>
              <a:rPr lang="en-US" sz="2200" dirty="0"/>
              <a:t> file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996639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615B9-1737-C755-B89F-765F81F95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2332073-FBEE-0A92-B53D-9270A8893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A13586-5E28-2E92-336D-31B4727A8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Be aware of quality of automated tests </a:t>
            </a:r>
            <a:r>
              <a:rPr lang="en-US" sz="2400" dirty="0">
                <a:sym typeface="Wingdings" panose="05000000000000000000" pitchFamily="2" charset="2"/>
              </a:rPr>
              <a:t>-&gt; isolation, reproducibility</a:t>
            </a: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140734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9767B-C657-F24D-2B3B-B9271F459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BA22F8-46DF-8C69-3961-41467C7CE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877550" cy="3566160"/>
          </a:xfrm>
        </p:spPr>
        <p:txBody>
          <a:bodyPr>
            <a:normAutofit/>
          </a:bodyPr>
          <a:lstStyle/>
          <a:p>
            <a:r>
              <a:rPr lang="en-US" dirty="0"/>
              <a:t>FAQ, Problems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05A36D-A6FB-61E5-B875-DE31D23420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290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7EE21-208B-9981-BBF7-8F5C9A2A7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2546148-1E1B-9276-1EA5-9F2A4E099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problems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242F751-FF15-1E86-1BE2-C84EE7C9B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Not configuring .</a:t>
            </a:r>
            <a:r>
              <a:rPr lang="en-US" sz="2400" dirty="0" err="1"/>
              <a:t>WithReference</a:t>
            </a:r>
            <a:r>
              <a:rPr lang="en-US" sz="2400" dirty="0"/>
              <a:t> in </a:t>
            </a:r>
            <a:r>
              <a:rPr lang="en-US" sz="2400" dirty="0" err="1"/>
              <a:t>AppHost</a:t>
            </a:r>
            <a:r>
              <a:rPr lang="en-US" sz="2400" dirty="0"/>
              <a:t> project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Not using extension methods from ‘</a:t>
            </a:r>
            <a:r>
              <a:rPr lang="en-US" sz="2400" dirty="0" err="1"/>
              <a:t>ServiceDefaults</a:t>
            </a:r>
            <a:r>
              <a:rPr lang="en-US" sz="2400" dirty="0"/>
              <a:t>’ project in app parts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Using different names in </a:t>
            </a:r>
            <a:r>
              <a:rPr lang="en-US" sz="2400" dirty="0" err="1"/>
              <a:t>AppHost</a:t>
            </a:r>
            <a:r>
              <a:rPr lang="en-US" sz="2400" dirty="0"/>
              <a:t> integration than in Client integration</a:t>
            </a: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39195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1129873-E929-2A2D-6A1B-AD809323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DE997F-8521-B97D-6ECA-A0AD0C1457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5979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D8435-579B-8AD3-8995-50B2728FF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15EB696-FB32-7CB4-48A2-0D3082EB2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cloud providers?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D637C2E-4DB1-5E19-BCA5-4AABBFCA1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dirty="0">
                <a:hlinkClick r:id="rId2"/>
              </a:rPr>
              <a:t>https://aws.amazon.com/blogs/developer/integrating-aws-with-net-aspire/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Not aware of Google Cloud support</a:t>
            </a: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22647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017D7-0172-FD45-DB82-E0D02E396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1A78-0E76-6562-A214-A01FB9C26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 Questions?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67D5B9-6FC5-ACC3-006E-3F668EBB1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600" dirty="0"/>
              <a:t> </a:t>
            </a:r>
            <a:r>
              <a:rPr lang="en-US" sz="2600" dirty="0">
                <a:hlinkClick r:id="rId2"/>
              </a:rPr>
              <a:t>https://www.linkedin.com/in/ldurovsky/</a:t>
            </a:r>
            <a:endParaRPr lang="en-US" sz="26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91206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5F570-9788-5E0B-29E1-51D2CED8A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qr code with a few black squares&#10;&#10;AI-generated content may be incorrect.">
            <a:extLst>
              <a:ext uri="{FF2B5EF4-FFF2-40B4-BE49-F238E27FC236}">
                <a16:creationId xmlns:a16="http://schemas.microsoft.com/office/drawing/2014/main" id="{BACACD4A-A17E-E5B5-E197-EC4B8BD54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260" y="48260"/>
            <a:ext cx="6761480" cy="676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4361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804DC5-8A42-A896-C5A5-B00D8CE13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F0B1C4-B5D1-5EF5-A6E0-0C5B3B5C0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>
                <a:hlinkClick r:id="rId2"/>
              </a:rPr>
              <a:t>https://learn.microsoft.com/en-us/dotnet/aspire/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844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8B6641C-F18D-5E6A-D700-8FABF14B3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challenges of service-oriented architectures &amp; cloud-native apps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0C8A87A-E9EA-0222-05B3-1D89AC24C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System architecture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What (micro)services the system is built of?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What backing services are there for each (micro)service?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b="1" dirty="0"/>
              <a:t>Onboarding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Communication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Service discovery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Dependency management</a:t>
            </a: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0025092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593590E5BBE143B04B22EE338D656B" ma:contentTypeVersion="15" ma:contentTypeDescription="Create a new document." ma:contentTypeScope="" ma:versionID="88a6a869eed590697ca11d61c06e125d">
  <xsd:schema xmlns:xsd="http://www.w3.org/2001/XMLSchema" xmlns:xs="http://www.w3.org/2001/XMLSchema" xmlns:p="http://schemas.microsoft.com/office/2006/metadata/properties" xmlns:ns3="733fd0f5-9fd2-416e-b3f4-f20e3067e19b" xmlns:ns4="cacbb7d8-3c90-4818-951b-0d6ce8cc668d" targetNamespace="http://schemas.microsoft.com/office/2006/metadata/properties" ma:root="true" ma:fieldsID="9fcbe16210ab9b666f6d2dc7825ef5fe" ns3:_="" ns4:_="">
    <xsd:import namespace="733fd0f5-9fd2-416e-b3f4-f20e3067e19b"/>
    <xsd:import namespace="cacbb7d8-3c90-4818-951b-0d6ce8cc668d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3fd0f5-9fd2-416e-b3f4-f20e3067e19b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cbb7d8-3c90-4818-951b-0d6ce8cc668d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33fd0f5-9fd2-416e-b3f4-f20e3067e19b" xsi:nil="true"/>
  </documentManagement>
</p:properties>
</file>

<file path=customXml/itemProps1.xml><?xml version="1.0" encoding="utf-8"?>
<ds:datastoreItem xmlns:ds="http://schemas.openxmlformats.org/officeDocument/2006/customXml" ds:itemID="{C3907A96-9C56-4BD4-9E4A-E46264DA5C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3fd0f5-9fd2-416e-b3f4-f20e3067e19b"/>
    <ds:schemaRef ds:uri="cacbb7d8-3c90-4818-951b-0d6ce8cc66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D7FEFBF-DC18-4933-9279-F84EB028565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505BF7F-DA6C-444D-92C7-32F98566E26B}">
  <ds:schemaRefs>
    <ds:schemaRef ds:uri="http://schemas.microsoft.com/office/2006/documentManagement/types"/>
    <ds:schemaRef ds:uri="http://purl.org/dc/terms/"/>
    <ds:schemaRef ds:uri="http://www.w3.org/XML/1998/namespace"/>
    <ds:schemaRef ds:uri="http://purl.org/dc/elements/1.1/"/>
    <ds:schemaRef ds:uri="733fd0f5-9fd2-416e-b3f4-f20e3067e19b"/>
    <ds:schemaRef ds:uri="cacbb7d8-3c90-4818-951b-0d6ce8cc668d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38670</TotalTime>
  <Words>2085</Words>
  <Application>Microsoft Office PowerPoint</Application>
  <PresentationFormat>Widescreen</PresentationFormat>
  <Paragraphs>367</Paragraphs>
  <Slides>83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83</vt:i4>
      </vt:variant>
    </vt:vector>
  </HeadingPairs>
  <TitlesOfParts>
    <vt:vector size="92" baseType="lpstr">
      <vt:lpstr>Aptos</vt:lpstr>
      <vt:lpstr>Aptos Display</vt:lpstr>
      <vt:lpstr>Arial</vt:lpstr>
      <vt:lpstr>Calibri</vt:lpstr>
      <vt:lpstr>Calibri Light</vt:lpstr>
      <vt:lpstr>Cascadia Mono</vt:lpstr>
      <vt:lpstr>Wingdings</vt:lpstr>
      <vt:lpstr>Retrospect</vt:lpstr>
      <vt:lpstr>Office Theme</vt:lpstr>
      <vt:lpstr>Mastering .NET Aspire. From Fundamentals to Advanced Concepts.</vt:lpstr>
      <vt:lpstr>Me</vt:lpstr>
      <vt:lpstr>PowerPoint Presentation</vt:lpstr>
      <vt:lpstr>Workshop</vt:lpstr>
      <vt:lpstr>Workshop - Agenda</vt:lpstr>
      <vt:lpstr>Installing prerequisites</vt:lpstr>
      <vt:lpstr>Setup</vt:lpstr>
      <vt:lpstr>Introduction</vt:lpstr>
      <vt:lpstr>Some challenges of service-oriented architectures &amp; cloud-native apps</vt:lpstr>
      <vt:lpstr>Some challenges of service-oriented architectures &amp; cloud-native apps</vt:lpstr>
      <vt:lpstr>What .NET Aspire is?</vt:lpstr>
      <vt:lpstr>What problems does .NET Aspire solve?</vt:lpstr>
      <vt:lpstr>What .NET Aspire is not?</vt:lpstr>
      <vt:lpstr>Pitfalls</vt:lpstr>
      <vt:lpstr>Relationship with well-known tools</vt:lpstr>
      <vt:lpstr>Hello world!</vt:lpstr>
      <vt:lpstr>PowerPoint Presentation</vt:lpstr>
      <vt:lpstr>ServiceDefaults project</vt:lpstr>
      <vt:lpstr>AppHost project</vt:lpstr>
      <vt:lpstr>PowerPoint Presentation</vt:lpstr>
      <vt:lpstr>PowerPoint Presentation</vt:lpstr>
      <vt:lpstr>AppHost project – important files</vt:lpstr>
      <vt:lpstr>AppHost project – modes</vt:lpstr>
      <vt:lpstr>AppHost project – upgrades</vt:lpstr>
      <vt:lpstr>AppHost – synchronization</vt:lpstr>
      <vt:lpstr>AppHost – service discovery</vt:lpstr>
      <vt:lpstr>🏋️‍♂️ Hands-on #0</vt:lpstr>
      <vt:lpstr>What can you add to your app model?</vt:lpstr>
      <vt:lpstr>PowerPoint Presentation</vt:lpstr>
      <vt:lpstr>Integrations</vt:lpstr>
      <vt:lpstr>Integrations</vt:lpstr>
      <vt:lpstr>Integrations - Hosting</vt:lpstr>
      <vt:lpstr>Integrations - Hosting</vt:lpstr>
      <vt:lpstr>Integrations – Hosting - Modes </vt:lpstr>
      <vt:lpstr>Integrations - Client</vt:lpstr>
      <vt:lpstr>Integrations - Client</vt:lpstr>
      <vt:lpstr>PowerPoint Presentation</vt:lpstr>
      <vt:lpstr>Integrations</vt:lpstr>
      <vt:lpstr>PowerPoint Presentation</vt:lpstr>
      <vt:lpstr>PowerPoint Presentation</vt:lpstr>
      <vt:lpstr>🏋️‍♂️ Hands-on #1</vt:lpstr>
      <vt:lpstr>🏋️‍♂️ Hands-on #2</vt:lpstr>
      <vt:lpstr>🏋️‍♂️ Hands-on #3</vt:lpstr>
      <vt:lpstr>🕸️ Hands-on #3  - Deployment to Azure </vt:lpstr>
      <vt:lpstr>🏋️‍♂️ Hands-on #4</vt:lpstr>
      <vt:lpstr>PowerPoint Presentation</vt:lpstr>
      <vt:lpstr>PowerPoint Presentation</vt:lpstr>
      <vt:lpstr>🏋️‍♂️ Hands-on #5</vt:lpstr>
      <vt:lpstr>Dashboard</vt:lpstr>
      <vt:lpstr>1. Resources</vt:lpstr>
      <vt:lpstr>PowerPoint Presentation</vt:lpstr>
      <vt:lpstr>PowerPoint Presentation</vt:lpstr>
      <vt:lpstr>2. Custom commands</vt:lpstr>
      <vt:lpstr>PowerPoint Presentation</vt:lpstr>
      <vt:lpstr>🏋️‍♂️ Hands-on #6</vt:lpstr>
      <vt:lpstr>3. GitHub Copilot</vt:lpstr>
      <vt:lpstr>4. Console &amp; Structured logs</vt:lpstr>
      <vt:lpstr>5. Traces</vt:lpstr>
      <vt:lpstr>PowerPoint Presentation</vt:lpstr>
      <vt:lpstr>PowerPoint Presentation</vt:lpstr>
      <vt:lpstr>Eventing</vt:lpstr>
      <vt:lpstr>Events</vt:lpstr>
      <vt:lpstr>Deploying</vt:lpstr>
      <vt:lpstr>More options</vt:lpstr>
      <vt:lpstr>PowerPoint Presentation</vt:lpstr>
      <vt:lpstr>PowerPoint Presentation</vt:lpstr>
      <vt:lpstr>PowerPoint Presentation</vt:lpstr>
      <vt:lpstr>🏋️‍♂️ Hands-on #7a</vt:lpstr>
      <vt:lpstr>🏋️‍♂️ Hands-on #7b</vt:lpstr>
      <vt:lpstr>Testing</vt:lpstr>
      <vt:lpstr>Testing</vt:lpstr>
      <vt:lpstr>Testing</vt:lpstr>
      <vt:lpstr>Testing</vt:lpstr>
      <vt:lpstr>Testing</vt:lpstr>
      <vt:lpstr>Testing</vt:lpstr>
      <vt:lpstr>🏋️‍♂️ Hands-on #8</vt:lpstr>
      <vt:lpstr>Testing</vt:lpstr>
      <vt:lpstr>FAQ, Problems</vt:lpstr>
      <vt:lpstr>Common problems</vt:lpstr>
      <vt:lpstr>Other cloud providers?</vt:lpstr>
      <vt:lpstr>Thank you! Questions?</vt:lpstr>
      <vt:lpstr>PowerPoint Presentation</vt:lpstr>
      <vt:lpstr>Resources</vt:lpstr>
    </vt:vector>
  </TitlesOfParts>
  <Company>Thermo Fisher Scientific,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Ďurovský, Lukáš</dc:creator>
  <cp:lastModifiedBy>Ďurovský, Lukáš</cp:lastModifiedBy>
  <cp:revision>3</cp:revision>
  <dcterms:created xsi:type="dcterms:W3CDTF">2025-04-16T18:03:06Z</dcterms:created>
  <dcterms:modified xsi:type="dcterms:W3CDTF">2025-08-13T21:09:18Z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0x010100B7593590E5BBE143B04B22EE338D656B</vt:lpwstr>
  </property>
</Properties>
</file>